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312" r:id="rId3"/>
    <p:sldId id="365" r:id="rId4"/>
    <p:sldId id="307" r:id="rId5"/>
    <p:sldId id="265" r:id="rId6"/>
    <p:sldId id="354" r:id="rId7"/>
    <p:sldId id="378" r:id="rId8"/>
    <p:sldId id="402" r:id="rId9"/>
    <p:sldId id="375" r:id="rId10"/>
    <p:sldId id="263" r:id="rId11"/>
    <p:sldId id="321" r:id="rId12"/>
    <p:sldId id="352" r:id="rId13"/>
  </p:sldIdLst>
  <p:sldSz cx="9144000" cy="6858000" type="screen4x3"/>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mma Young" initials="GY" lastIdx="23" clrIdx="0">
    <p:extLst>
      <p:ext uri="{19B8F6BF-5375-455C-9EA6-DF929625EA0E}">
        <p15:presenceInfo xmlns:p15="http://schemas.microsoft.com/office/powerpoint/2012/main" userId="652694ebf482f56f" providerId="Windows Live"/>
      </p:ext>
    </p:extLst>
  </p:cmAuthor>
  <p:cmAuthor id="2" name="Antony Sherborne" initials="AS" lastIdx="76" clrIdx="1">
    <p:extLst>
      <p:ext uri="{19B8F6BF-5375-455C-9EA6-DF929625EA0E}">
        <p15:presenceInfo xmlns:p15="http://schemas.microsoft.com/office/powerpoint/2012/main" userId="22e183d2424b5dbc" providerId="Windows Live"/>
      </p:ext>
    </p:extLst>
  </p:cmAuthor>
  <p:cmAuthor id="3" name="Ale Okada" initials="AO" lastIdx="3" clrIdx="2">
    <p:extLst>
      <p:ext uri="{19B8F6BF-5375-455C-9EA6-DF929625EA0E}">
        <p15:presenceInfo xmlns:p15="http://schemas.microsoft.com/office/powerpoint/2012/main" userId="4671f9ba18c52b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A9F"/>
    <a:srgbClr val="70C0B3"/>
    <a:srgbClr val="83BEB3"/>
    <a:srgbClr val="F35F5D"/>
    <a:srgbClr val="E26861"/>
    <a:srgbClr val="E8EDF1"/>
    <a:srgbClr val="F2F2F2"/>
    <a:srgbClr val="AFAC91"/>
    <a:srgbClr val="8687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0047" autoAdjust="0"/>
  </p:normalViewPr>
  <p:slideViewPr>
    <p:cSldViewPr snapToGrid="0">
      <p:cViewPr varScale="1">
        <p:scale>
          <a:sx n="166" d="100"/>
          <a:sy n="166" d="100"/>
        </p:scale>
        <p:origin x="592" y="19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38901-45CD-9A49-8949-0D85C337CFDE}" type="datetimeFigureOut">
              <a:rPr lang="en-US" smtClean="0"/>
              <a:pPr/>
              <a:t>4/26/19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7CD8F-FF36-C64D-992A-7D9C03507864}" type="slidenum">
              <a:rPr lang="en-US" smtClean="0"/>
              <a:pPr/>
              <a:t>‹#›</a:t>
            </a:fld>
            <a:endParaRPr lang="en-US" dirty="0"/>
          </a:p>
        </p:txBody>
      </p:sp>
    </p:spTree>
    <p:extLst>
      <p:ext uri="{BB962C8B-B14F-4D97-AF65-F5344CB8AC3E}">
        <p14:creationId xmlns:p14="http://schemas.microsoft.com/office/powerpoint/2010/main" val="222296821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D09C2-806B-4AA3-B2C2-A62A145C3C5F}" type="slidenum">
              <a:rPr lang="en-GB" smtClean="0"/>
              <a:pPr/>
              <a:t>1</a:t>
            </a:fld>
            <a:endParaRPr lang="en-GB" dirty="0"/>
          </a:p>
        </p:txBody>
      </p:sp>
    </p:spTree>
    <p:extLst>
      <p:ext uri="{BB962C8B-B14F-4D97-AF65-F5344CB8AC3E}">
        <p14:creationId xmlns:p14="http://schemas.microsoft.com/office/powerpoint/2010/main" val="3778125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D09C2-806B-4AA3-B2C2-A62A145C3C5F}" type="slidenum">
              <a:rPr lang="en-GB" smtClean="0"/>
              <a:pPr/>
              <a:t>10</a:t>
            </a:fld>
            <a:endParaRPr lang="en-GB" dirty="0"/>
          </a:p>
        </p:txBody>
      </p:sp>
    </p:spTree>
    <p:extLst>
      <p:ext uri="{BB962C8B-B14F-4D97-AF65-F5344CB8AC3E}">
        <p14:creationId xmlns:p14="http://schemas.microsoft.com/office/powerpoint/2010/main" val="83133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For this activity students are in role as trainee forensic scientists. Display their training assignment and the engage question. Discuss with the class how a forensic scientist helps to solve crimes, what kinds of evidence might they need to analyse?</a:t>
            </a:r>
          </a:p>
          <a:p>
            <a:endParaRPr lang="en-GB" dirty="0"/>
          </a:p>
        </p:txBody>
      </p:sp>
      <p:sp>
        <p:nvSpPr>
          <p:cNvPr id="4" name="Slide Number Placeholder 3"/>
          <p:cNvSpPr>
            <a:spLocks noGrp="1"/>
          </p:cNvSpPr>
          <p:nvPr>
            <p:ph type="sldNum" sz="quarter" idx="10"/>
          </p:nvPr>
        </p:nvSpPr>
        <p:spPr/>
        <p:txBody>
          <a:bodyPr/>
          <a:lstStyle/>
          <a:p>
            <a:fld id="{7B07CD8F-FF36-C64D-992A-7D9C03507864}" type="slidenum">
              <a:rPr lang="en-US" smtClean="0"/>
              <a:pPr/>
              <a:t>11</a:t>
            </a:fld>
            <a:endParaRPr lang="en-US"/>
          </a:p>
        </p:txBody>
      </p:sp>
    </p:spTree>
    <p:extLst>
      <p:ext uri="{BB962C8B-B14F-4D97-AF65-F5344CB8AC3E}">
        <p14:creationId xmlns:p14="http://schemas.microsoft.com/office/powerpoint/2010/main" val="259291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a:solidFill>
                  <a:schemeClr val="tx1"/>
                </a:solidFill>
                <a:effectLst/>
                <a:latin typeface="+mn-lt"/>
                <a:ea typeface="+mn-ea"/>
                <a:cs typeface="+mn-cs"/>
              </a:rPr>
              <a:t>In this activity students are locked in an escape room. They have to solve two puzzles in order to escape. See the materials required section at the end of the guide for information on how to set up the classroom. Introduce the scenario.</a:t>
            </a:r>
            <a:endParaRPr lang="en-GB"/>
          </a:p>
        </p:txBody>
      </p:sp>
      <p:sp>
        <p:nvSpPr>
          <p:cNvPr id="4" name="Slide Number Placeholder 3"/>
          <p:cNvSpPr>
            <a:spLocks noGrp="1"/>
          </p:cNvSpPr>
          <p:nvPr>
            <p:ph type="sldNum" sz="quarter" idx="5"/>
          </p:nvPr>
        </p:nvSpPr>
        <p:spPr/>
        <p:txBody>
          <a:bodyPr/>
          <a:lstStyle/>
          <a:p>
            <a:fld id="{7B07CD8F-FF36-C64D-992A-7D9C03507864}" type="slidenum">
              <a:rPr lang="en-US" smtClean="0"/>
              <a:pPr/>
              <a:t>12</a:t>
            </a:fld>
            <a:endParaRPr lang="en-US"/>
          </a:p>
        </p:txBody>
      </p:sp>
    </p:spTree>
    <p:extLst>
      <p:ext uri="{BB962C8B-B14F-4D97-AF65-F5344CB8AC3E}">
        <p14:creationId xmlns:p14="http://schemas.microsoft.com/office/powerpoint/2010/main" val="215247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They meet three new patients and are asked what they will do to help them</a:t>
            </a:r>
            <a:endParaRPr lang="en-GB" dirty="0"/>
          </a:p>
        </p:txBody>
      </p:sp>
      <p:sp>
        <p:nvSpPr>
          <p:cNvPr id="4" name="Slide Number Placeholder 3"/>
          <p:cNvSpPr>
            <a:spLocks noGrp="1"/>
          </p:cNvSpPr>
          <p:nvPr>
            <p:ph type="sldNum" sz="quarter" idx="10"/>
          </p:nvPr>
        </p:nvSpPr>
        <p:spPr/>
        <p:txBody>
          <a:bodyPr/>
          <a:lstStyle/>
          <a:p>
            <a:fld id="{7B07CD8F-FF36-C64D-992A-7D9C03507864}" type="slidenum">
              <a:rPr lang="en-US" smtClean="0"/>
              <a:pPr/>
              <a:t>2</a:t>
            </a:fld>
            <a:endParaRPr lang="en-US" dirty="0"/>
          </a:p>
        </p:txBody>
      </p:sp>
    </p:spTree>
    <p:extLst>
      <p:ext uri="{BB962C8B-B14F-4D97-AF65-F5344CB8AC3E}">
        <p14:creationId xmlns:p14="http://schemas.microsoft.com/office/powerpoint/2010/main" val="179611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 stimulus is shown. Click on the link to play a video introducing a talking killer whale!</a:t>
            </a:r>
          </a:p>
          <a:p>
            <a:r>
              <a:rPr lang="en-GB" sz="900" kern="1200" dirty="0">
                <a:solidFill>
                  <a:schemeClr val="tx1"/>
                </a:solidFill>
                <a:effectLst/>
                <a:latin typeface="+mn-lt"/>
                <a:ea typeface="+mn-ea"/>
                <a:cs typeface="+mn-cs"/>
              </a:rPr>
              <a:t>The task is set – to investigate the claim that taking fish oil pills reduces the number of killer whales. Ask students for their initial ideas.</a:t>
            </a:r>
          </a:p>
          <a:p>
            <a:endParaRPr lang="en-GB" dirty="0"/>
          </a:p>
        </p:txBody>
      </p:sp>
      <p:sp>
        <p:nvSpPr>
          <p:cNvPr id="4" name="Slide Number Placeholder 3"/>
          <p:cNvSpPr>
            <a:spLocks noGrp="1"/>
          </p:cNvSpPr>
          <p:nvPr>
            <p:ph type="sldNum" sz="quarter" idx="10"/>
          </p:nvPr>
        </p:nvSpPr>
        <p:spPr/>
        <p:txBody>
          <a:bodyPr/>
          <a:lstStyle/>
          <a:p>
            <a:fld id="{7B07CD8F-FF36-C64D-992A-7D9C03507864}" type="slidenum">
              <a:rPr lang="en-US" smtClean="0"/>
              <a:pPr/>
              <a:t>3</a:t>
            </a:fld>
            <a:endParaRPr lang="en-US"/>
          </a:p>
        </p:txBody>
      </p:sp>
    </p:spTree>
    <p:extLst>
      <p:ext uri="{BB962C8B-B14F-4D97-AF65-F5344CB8AC3E}">
        <p14:creationId xmlns:p14="http://schemas.microsoft.com/office/powerpoint/2010/main" val="259291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Display the stimulus and the engage question.</a:t>
            </a:r>
            <a:endParaRPr lang="en-GB" dirty="0"/>
          </a:p>
        </p:txBody>
      </p:sp>
      <p:sp>
        <p:nvSpPr>
          <p:cNvPr id="4" name="Slide Number Placeholder 3"/>
          <p:cNvSpPr>
            <a:spLocks noGrp="1"/>
          </p:cNvSpPr>
          <p:nvPr>
            <p:ph type="sldNum" sz="quarter" idx="10"/>
          </p:nvPr>
        </p:nvSpPr>
        <p:spPr/>
        <p:txBody>
          <a:bodyPr/>
          <a:lstStyle/>
          <a:p>
            <a:fld id="{7B07CD8F-FF36-C64D-992A-7D9C03507864}" type="slidenum">
              <a:rPr lang="en-US" smtClean="0"/>
              <a:pPr/>
              <a:t>4</a:t>
            </a:fld>
            <a:endParaRPr lang="en-US"/>
          </a:p>
        </p:txBody>
      </p:sp>
    </p:spTree>
    <p:extLst>
      <p:ext uri="{BB962C8B-B14F-4D97-AF65-F5344CB8AC3E}">
        <p14:creationId xmlns:p14="http://schemas.microsoft.com/office/powerpoint/2010/main" val="275034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D09C2-806B-4AA3-B2C2-A62A145C3C5F}" type="slidenum">
              <a:rPr lang="en-GB" smtClean="0"/>
              <a:pPr/>
              <a:t>5</a:t>
            </a:fld>
            <a:endParaRPr lang="en-GB" dirty="0"/>
          </a:p>
        </p:txBody>
      </p:sp>
    </p:spTree>
    <p:extLst>
      <p:ext uri="{BB962C8B-B14F-4D97-AF65-F5344CB8AC3E}">
        <p14:creationId xmlns:p14="http://schemas.microsoft.com/office/powerpoint/2010/main" val="273709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Introduction to the lesson is shown with engage question. Discuss with the class why people are more likely to fall in wet conditions. Listen to the terminology they use i.e. the ground is more slippery, less grip from shoes. Ask them what they think the properties of the sole should be.</a:t>
            </a:r>
          </a:p>
          <a:p>
            <a:endParaRPr lang="en-GB" dirty="0"/>
          </a:p>
        </p:txBody>
      </p:sp>
      <p:sp>
        <p:nvSpPr>
          <p:cNvPr id="4" name="Slide Number Placeholder 3"/>
          <p:cNvSpPr>
            <a:spLocks noGrp="1"/>
          </p:cNvSpPr>
          <p:nvPr>
            <p:ph type="sldNum" sz="quarter" idx="10"/>
          </p:nvPr>
        </p:nvSpPr>
        <p:spPr/>
        <p:txBody>
          <a:bodyPr/>
          <a:lstStyle/>
          <a:p>
            <a:fld id="{7B07CD8F-FF36-C64D-992A-7D9C03507864}" type="slidenum">
              <a:rPr lang="en-US" smtClean="0"/>
              <a:pPr/>
              <a:t>6</a:t>
            </a:fld>
            <a:endParaRPr lang="en-US" dirty="0"/>
          </a:p>
        </p:txBody>
      </p:sp>
    </p:spTree>
    <p:extLst>
      <p:ext uri="{BB962C8B-B14F-4D97-AF65-F5344CB8AC3E}">
        <p14:creationId xmlns:p14="http://schemas.microsoft.com/office/powerpoint/2010/main" val="368174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Sets the task – the students will be explaining why people will be weightless whilst in orbit around Earth. Ask them for their initial ideas – a common misconception that there is no gravity.</a:t>
            </a:r>
          </a:p>
          <a:p>
            <a:endParaRPr lang="en-GB" dirty="0"/>
          </a:p>
        </p:txBody>
      </p:sp>
      <p:sp>
        <p:nvSpPr>
          <p:cNvPr id="4" name="Slide Number Placeholder 3"/>
          <p:cNvSpPr>
            <a:spLocks noGrp="1"/>
          </p:cNvSpPr>
          <p:nvPr>
            <p:ph type="sldNum" sz="quarter" idx="10"/>
          </p:nvPr>
        </p:nvSpPr>
        <p:spPr/>
        <p:txBody>
          <a:bodyPr/>
          <a:lstStyle/>
          <a:p>
            <a:fld id="{7B07CD8F-FF36-C64D-992A-7D9C03507864}" type="slidenum">
              <a:rPr lang="en-US" smtClean="0"/>
              <a:pPr/>
              <a:t>7</a:t>
            </a:fld>
            <a:endParaRPr lang="en-US" dirty="0"/>
          </a:p>
        </p:txBody>
      </p:sp>
    </p:spTree>
    <p:extLst>
      <p:ext uri="{BB962C8B-B14F-4D97-AF65-F5344CB8AC3E}">
        <p14:creationId xmlns:p14="http://schemas.microsoft.com/office/powerpoint/2010/main" val="180659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07CD8F-FF36-C64D-992A-7D9C03507864}" type="slidenum">
              <a:rPr lang="en-US" smtClean="0"/>
              <a:pPr/>
              <a:t>8</a:t>
            </a:fld>
            <a:endParaRPr lang="en-US"/>
          </a:p>
        </p:txBody>
      </p:sp>
    </p:spTree>
    <p:extLst>
      <p:ext uri="{BB962C8B-B14F-4D97-AF65-F5344CB8AC3E}">
        <p14:creationId xmlns:p14="http://schemas.microsoft.com/office/powerpoint/2010/main" val="383040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a:solidFill>
                  <a:schemeClr val="tx1"/>
                </a:solidFill>
                <a:effectLst/>
                <a:latin typeface="+mn-lt"/>
                <a:ea typeface="+mn-ea"/>
                <a:cs typeface="+mn-cs"/>
              </a:rPr>
              <a:t>The students are in role working for an electronic toy company.</a:t>
            </a:r>
            <a:endParaRPr lang="en-GB"/>
          </a:p>
        </p:txBody>
      </p:sp>
      <p:sp>
        <p:nvSpPr>
          <p:cNvPr id="4" name="Slide Number Placeholder 3"/>
          <p:cNvSpPr>
            <a:spLocks noGrp="1"/>
          </p:cNvSpPr>
          <p:nvPr>
            <p:ph type="sldNum" sz="quarter" idx="5"/>
          </p:nvPr>
        </p:nvSpPr>
        <p:spPr/>
        <p:txBody>
          <a:bodyPr/>
          <a:lstStyle/>
          <a:p>
            <a:fld id="{7B07CD8F-FF36-C64D-992A-7D9C03507864}" type="slidenum">
              <a:rPr lang="en-US" smtClean="0"/>
              <a:pPr/>
              <a:t>9</a:t>
            </a:fld>
            <a:endParaRPr lang="en-US"/>
          </a:p>
        </p:txBody>
      </p:sp>
    </p:spTree>
    <p:extLst>
      <p:ext uri="{BB962C8B-B14F-4D97-AF65-F5344CB8AC3E}">
        <p14:creationId xmlns:p14="http://schemas.microsoft.com/office/powerpoint/2010/main" val="180578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1AAF-9A71-4BD4-B4D1-9C46D395319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995CC68-474E-4149-8013-96EAD325F020}"/>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C321EB-D60A-43AC-8199-59CE09E11015}"/>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5" name="Footer Placeholder 4">
            <a:extLst>
              <a:ext uri="{FF2B5EF4-FFF2-40B4-BE49-F238E27FC236}">
                <a16:creationId xmlns:a16="http://schemas.microsoft.com/office/drawing/2014/main" id="{2E607D69-DA39-446C-81EF-AA4628BB4C3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0339496-EE0A-4B33-9D1A-66C19419BA51}"/>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223934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9EB1-B413-4470-9E67-E7A7E9466C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E52CF1-0056-46D5-8C25-AB2C91339D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E26F9A-FE77-41AA-B485-2ABD86039FFA}"/>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5" name="Footer Placeholder 4">
            <a:extLst>
              <a:ext uri="{FF2B5EF4-FFF2-40B4-BE49-F238E27FC236}">
                <a16:creationId xmlns:a16="http://schemas.microsoft.com/office/drawing/2014/main" id="{E7924F9B-4C7D-4E32-8536-FF7FFADF2A0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266375F-EEA5-473D-AEA3-A31C4F086E73}"/>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34469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9FC9B-3AFA-46A7-8FBB-CCA94841C1D3}"/>
              </a:ext>
            </a:extLst>
          </p:cNvPr>
          <p:cNvSpPr>
            <a:spLocks noGrp="1"/>
          </p:cNvSpPr>
          <p:nvPr>
            <p:ph type="title" orient="vert"/>
          </p:nvPr>
        </p:nvSpPr>
        <p:spPr>
          <a:xfrm>
            <a:off x="6543676" y="365126"/>
            <a:ext cx="1971675"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69F5DB-0E61-4324-B364-C3A799F36C48}"/>
              </a:ext>
            </a:extLst>
          </p:cNvPr>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D0C79A-7689-498F-A567-9E997BE015DF}"/>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5" name="Footer Placeholder 4">
            <a:extLst>
              <a:ext uri="{FF2B5EF4-FFF2-40B4-BE49-F238E27FC236}">
                <a16:creationId xmlns:a16="http://schemas.microsoft.com/office/drawing/2014/main" id="{B9C1EE8E-E89D-44D7-9AA7-044A0D4A20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8836A2-E24E-4ACA-ADD5-AD831166272C}"/>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331310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7AFB-4D10-4269-B6AA-932C61BE87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BF3B34-9A91-47A8-AF13-C792B1B268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C7680B-3B2D-41EE-A7F2-036DBC7A074C}"/>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5" name="Footer Placeholder 4">
            <a:extLst>
              <a:ext uri="{FF2B5EF4-FFF2-40B4-BE49-F238E27FC236}">
                <a16:creationId xmlns:a16="http://schemas.microsoft.com/office/drawing/2014/main" id="{813CCE16-22C1-43BD-9AAB-D6707A4A2A3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A1B2F2-F65C-4D28-84FF-C0618FA0C01E}"/>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191012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E8D6-FB13-426B-BD38-3613AAC636C6}"/>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DEBBBF-3087-4B99-ADED-2A08928BCD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B4DAD6-BCE4-4235-AA3F-099ED3EBB2B6}"/>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5" name="Footer Placeholder 4">
            <a:extLst>
              <a:ext uri="{FF2B5EF4-FFF2-40B4-BE49-F238E27FC236}">
                <a16:creationId xmlns:a16="http://schemas.microsoft.com/office/drawing/2014/main" id="{F3D9CD3E-EDAD-4603-8F32-9248E0E7D4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263B75-C391-4E66-9A7A-62D636B3D97C}"/>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89627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FD6F-1007-4704-82AC-8F31ACCE9D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2418C4-8677-45A3-9069-AE82B1C06A57}"/>
              </a:ext>
            </a:extLst>
          </p:cNvPr>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C3557-8BB0-4BDD-8F91-4E1FCF0E7118}"/>
              </a:ext>
            </a:extLst>
          </p:cNvPr>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7D5F49-F883-4EDE-A04F-09A2D226A71F}"/>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6" name="Footer Placeholder 5">
            <a:extLst>
              <a:ext uri="{FF2B5EF4-FFF2-40B4-BE49-F238E27FC236}">
                <a16:creationId xmlns:a16="http://schemas.microsoft.com/office/drawing/2014/main" id="{23DDA422-B5F8-4C57-AA27-EE23C54656F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1A2F604-3091-4A3B-86C5-5F95FCEED25F}"/>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108304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A2A5-4CF9-4C37-9081-7DF855EB9162}"/>
              </a:ext>
            </a:extLst>
          </p:cNvPr>
          <p:cNvSpPr>
            <a:spLocks noGrp="1"/>
          </p:cNvSpPr>
          <p:nvPr>
            <p:ph type="title"/>
          </p:nvPr>
        </p:nvSpPr>
        <p:spPr>
          <a:xfrm>
            <a:off x="629841"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82A7F7-ED7F-487F-9ABF-8AEE857CFE5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FAC028-CD3B-4824-86F9-60EE03D1FE4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95B440-B75D-4BCE-832D-5AB04000D254}"/>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835FF33-453C-4E7B-A8C5-80B967C66776}"/>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0F7AFD-42D2-45B8-8AEE-5DF9DEAE60BD}"/>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8" name="Footer Placeholder 7">
            <a:extLst>
              <a:ext uri="{FF2B5EF4-FFF2-40B4-BE49-F238E27FC236}">
                <a16:creationId xmlns:a16="http://schemas.microsoft.com/office/drawing/2014/main" id="{FD0EE858-2986-49B6-A602-35E5DC49885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688CDC0-BC7C-4CDF-A3F6-EF00B0F99E55}"/>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65098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C94C-2558-4749-BDB8-8BE1072C3D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4C1CED-A37E-425E-8941-A0A0F2C57C40}"/>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4" name="Footer Placeholder 3">
            <a:extLst>
              <a:ext uri="{FF2B5EF4-FFF2-40B4-BE49-F238E27FC236}">
                <a16:creationId xmlns:a16="http://schemas.microsoft.com/office/drawing/2014/main" id="{95202826-5B58-47A0-A9E7-B63B56B375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F5D18AB-7E31-4000-A264-9367E4B1A3FD}"/>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66517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CBA47-4A08-436B-B890-AFC27D87D311}"/>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3" name="Footer Placeholder 2">
            <a:extLst>
              <a:ext uri="{FF2B5EF4-FFF2-40B4-BE49-F238E27FC236}">
                <a16:creationId xmlns:a16="http://schemas.microsoft.com/office/drawing/2014/main" id="{D2D412C9-1B4C-4588-8EB6-EA5391B3E32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31ECA87-3A2B-4FE2-8B23-F5A90E4EB006}"/>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270989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8F09-E578-40E5-AF2A-F7AB7554266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DBC026-8AEB-4FE0-9ADD-8BBEFAE15A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3FDE19-F35C-4B1C-8BEF-5C01EBA34CB9}"/>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C4DCD54A-FF33-41F4-8D8C-27D954674CFB}"/>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6" name="Footer Placeholder 5">
            <a:extLst>
              <a:ext uri="{FF2B5EF4-FFF2-40B4-BE49-F238E27FC236}">
                <a16:creationId xmlns:a16="http://schemas.microsoft.com/office/drawing/2014/main" id="{27E5A341-BCEE-4ED8-A68E-D566E27C763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FA17E89-E20D-416E-A3F8-446BD8002588}"/>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79753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AAD6-4367-4D10-BB47-E12CF17DED6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5E3563-B15F-41F2-A7F5-C0F01207410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E2985199-879C-40D2-AB2A-3021372D8994}"/>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A94CC51-1BE1-4FF3-839C-B33CA750F6E4}"/>
              </a:ext>
            </a:extLst>
          </p:cNvPr>
          <p:cNvSpPr>
            <a:spLocks noGrp="1"/>
          </p:cNvSpPr>
          <p:nvPr>
            <p:ph type="dt" sz="half" idx="10"/>
          </p:nvPr>
        </p:nvSpPr>
        <p:spPr/>
        <p:txBody>
          <a:bodyPr/>
          <a:lstStyle/>
          <a:p>
            <a:fld id="{6E803D84-C107-4027-A3B0-9D04E72B0F1B}" type="datetimeFigureOut">
              <a:rPr lang="en-GB" smtClean="0"/>
              <a:pPr/>
              <a:t>26/04/2019</a:t>
            </a:fld>
            <a:endParaRPr lang="en-GB" dirty="0"/>
          </a:p>
        </p:txBody>
      </p:sp>
      <p:sp>
        <p:nvSpPr>
          <p:cNvPr id="6" name="Footer Placeholder 5">
            <a:extLst>
              <a:ext uri="{FF2B5EF4-FFF2-40B4-BE49-F238E27FC236}">
                <a16:creationId xmlns:a16="http://schemas.microsoft.com/office/drawing/2014/main" id="{9A6E3BA4-AA08-4B87-A00D-A745A6A801F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FF583C-6F87-4EE1-B748-29A2ABC7D9EB}"/>
              </a:ext>
            </a:extLst>
          </p:cNvPr>
          <p:cNvSpPr>
            <a:spLocks noGrp="1"/>
          </p:cNvSpPr>
          <p:nvPr>
            <p:ph type="sldNum" sz="quarter" idx="12"/>
          </p:nvPr>
        </p:nvSpPr>
        <p:spPr/>
        <p:txBody>
          <a:body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147033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C3826-089E-47F7-9F1A-007F03ADC6A4}"/>
              </a:ext>
            </a:extLst>
          </p:cNvPr>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251CF4-CA1A-4454-8CC6-819C2F9AFE16}"/>
              </a:ext>
            </a:extLst>
          </p:cNvPr>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457B8-EC23-436D-AF06-2E90C7CD2D9A}"/>
              </a:ext>
            </a:extLst>
          </p:cNvPr>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6E803D84-C107-4027-A3B0-9D04E72B0F1B}" type="datetimeFigureOut">
              <a:rPr lang="en-GB" smtClean="0"/>
              <a:pPr/>
              <a:t>26/04/2019</a:t>
            </a:fld>
            <a:endParaRPr lang="en-GB" dirty="0"/>
          </a:p>
        </p:txBody>
      </p:sp>
      <p:sp>
        <p:nvSpPr>
          <p:cNvPr id="5" name="Footer Placeholder 4">
            <a:extLst>
              <a:ext uri="{FF2B5EF4-FFF2-40B4-BE49-F238E27FC236}">
                <a16:creationId xmlns:a16="http://schemas.microsoft.com/office/drawing/2014/main" id="{F77FCAD6-DC35-4654-AB1C-41F82D79EB38}"/>
              </a:ext>
            </a:extLst>
          </p:cNvPr>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EB4205-1A38-482D-814F-60AD37BCAA82}"/>
              </a:ext>
            </a:extLst>
          </p:cNvPr>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D2A6E79B-F6F0-4626-98AF-D3F64B6DD881}" type="slidenum">
              <a:rPr lang="en-GB" smtClean="0"/>
              <a:pPr/>
              <a:t>‹#›</a:t>
            </a:fld>
            <a:endParaRPr lang="en-GB" dirty="0"/>
          </a:p>
        </p:txBody>
      </p:sp>
    </p:spTree>
    <p:extLst>
      <p:ext uri="{BB962C8B-B14F-4D97-AF65-F5344CB8AC3E}">
        <p14:creationId xmlns:p14="http://schemas.microsoft.com/office/powerpoint/2010/main" val="219056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4.png"/><Relationship Id="rId10" Type="http://schemas.openxmlformats.org/officeDocument/2006/relationships/image" Target="../media/image38.jpeg"/><Relationship Id="rId4" Type="http://schemas.openxmlformats.org/officeDocument/2006/relationships/image" Target="../media/image33.jpeg"/><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safeshare.tv/x/4ctemnHFSsM"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96870558"/>
              </p:ext>
            </p:extLst>
          </p:nvPr>
        </p:nvGraphicFramePr>
        <p:xfrm>
          <a:off x="159569" y="1101596"/>
          <a:ext cx="8373980" cy="4770120"/>
        </p:xfrm>
        <a:graphic>
          <a:graphicData uri="http://schemas.openxmlformats.org/drawingml/2006/table">
            <a:tbl>
              <a:tblPr firstRow="1" bandRow="1">
                <a:solidFill>
                  <a:schemeClr val="bg1"/>
                </a:solidFill>
                <a:tableStyleId>{5940675A-B579-460E-94D1-54222C63F5DA}</a:tableStyleId>
              </a:tblPr>
              <a:tblGrid>
                <a:gridCol w="1948364">
                  <a:extLst>
                    <a:ext uri="{9D8B030D-6E8A-4147-A177-3AD203B41FA5}">
                      <a16:colId xmlns:a16="http://schemas.microsoft.com/office/drawing/2014/main" val="3073622017"/>
                    </a:ext>
                  </a:extLst>
                </a:gridCol>
                <a:gridCol w="2872051">
                  <a:extLst>
                    <a:ext uri="{9D8B030D-6E8A-4147-A177-3AD203B41FA5}">
                      <a16:colId xmlns:a16="http://schemas.microsoft.com/office/drawing/2014/main" val="20001"/>
                    </a:ext>
                  </a:extLst>
                </a:gridCol>
                <a:gridCol w="3553565">
                  <a:extLst>
                    <a:ext uri="{9D8B030D-6E8A-4147-A177-3AD203B41FA5}">
                      <a16:colId xmlns:a16="http://schemas.microsoft.com/office/drawing/2014/main" val="3075338963"/>
                    </a:ext>
                  </a:extLst>
                </a:gridCol>
              </a:tblGrid>
              <a:tr h="229310">
                <a:tc>
                  <a:txBody>
                    <a:bodyPr/>
                    <a:lstStyle/>
                    <a:p>
                      <a:pPr algn="ctr"/>
                      <a:r>
                        <a:rPr lang="en-GB" sz="1200" b="1" dirty="0">
                          <a:latin typeface="Arial" panose="020B0604020202020204" pitchFamily="34" charset="0"/>
                          <a:ea typeface="Century Gothic" charset="0"/>
                          <a:cs typeface="Arial" panose="020B0604020202020204" pitchFamily="34" charset="0"/>
                        </a:rPr>
                        <a:t>Area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ea typeface="Century Gothic" charset="0"/>
                          <a:cs typeface="Arial" panose="020B0604020202020204" pitchFamily="34" charset="0"/>
                        </a:rPr>
                        <a:t>Big Idea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ea typeface="Century Gothic" charset="0"/>
                          <a:cs typeface="Arial" panose="020B0604020202020204" pitchFamily="34" charset="0"/>
                        </a:rPr>
                        <a:t>Year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80097"/>
                  </a:ext>
                </a:extLst>
              </a:tr>
              <a:tr h="428625">
                <a:tc rowSpan="2">
                  <a:txBody>
                    <a:bodyPr/>
                    <a:lstStyle/>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r>
                        <a:rPr lang="en-GB" sz="1800" b="1" dirty="0">
                          <a:solidFill>
                            <a:schemeClr val="bg1"/>
                          </a:solidFill>
                          <a:latin typeface="Century Gothic" panose="020B0502020202020204" pitchFamily="34" charset="0"/>
                          <a:ea typeface="Century Gothic" charset="0"/>
                          <a:cs typeface="Arial" panose="020B0604020202020204" pitchFamily="34" charset="0"/>
                        </a:rPr>
                        <a:t>Organisms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5F5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E26861"/>
                          </a:solidFill>
                          <a:latin typeface="Century Gothic" panose="020B0502020202020204" pitchFamily="34" charset="0"/>
                          <a:ea typeface="Century Gothic" charset="0"/>
                          <a:cs typeface="Arial" panose="020B0604020202020204" pitchFamily="34" charset="0"/>
                        </a:rPr>
                        <a:t>Cells are alive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E26861"/>
                        </a:solidFill>
                        <a:latin typeface="Century Gothic" panose="020B0502020202020204" pitchFamily="34" charset="0"/>
                        <a:ea typeface="Century Gothic"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E26861"/>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Cells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Cell structure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Specialised cells – Engage slide</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6031515"/>
                  </a:ext>
                </a:extLst>
              </a:tr>
              <a:tr h="548640">
                <a:tc vMerge="1">
                  <a:txBody>
                    <a:bodyPr/>
                    <a:lstStyle/>
                    <a:p>
                      <a:pPr algn="ctr"/>
                      <a:endParaRPr lang="en-GB" sz="1100" dirty="0">
                        <a:solidFill>
                          <a:schemeClr val="bg1"/>
                        </a:solidFill>
                        <a:latin typeface="Century Gothic" charset="0"/>
                        <a:ea typeface="Century Gothic" charset="0"/>
                        <a:cs typeface="Century Gothic"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9D1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E26861"/>
                          </a:solidFill>
                          <a:latin typeface="Century Gothic" panose="020B0502020202020204" pitchFamily="34" charset="0"/>
                          <a:ea typeface="Century Gothic" charset="0"/>
                          <a:cs typeface="Arial" panose="020B0604020202020204" pitchFamily="34" charset="0"/>
                        </a:rPr>
                        <a:t>Bodies are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E26861"/>
                        </a:solidFill>
                        <a:latin typeface="Century Gothic" panose="020B0502020202020204" pitchFamily="34" charset="0"/>
                        <a:ea typeface="Century Gothic"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E26861"/>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latin typeface="Century Gothic" panose="020B0502020202020204" pitchFamily="34" charset="0"/>
                        <a:ea typeface="Century Gothic" charset="0"/>
                        <a:cs typeface="Arial" panose="020B0604020202020204" pitchFamily="34" charset="0"/>
                        <a:sym typeface="Questrial"/>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r h="548640">
                <a:tc rowSpan="2">
                  <a:txBody>
                    <a:bodyPr/>
                    <a:lstStyle/>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r>
                        <a:rPr lang="en-GB" sz="1800" b="1" dirty="0">
                          <a:solidFill>
                            <a:schemeClr val="bg1"/>
                          </a:solidFill>
                          <a:latin typeface="Century Gothic" panose="020B0502020202020204" pitchFamily="34" charset="0"/>
                          <a:ea typeface="Century Gothic" charset="0"/>
                          <a:cs typeface="Arial" panose="020B0604020202020204" pitchFamily="34" charset="0"/>
                        </a:rPr>
                        <a:t>Ecosystems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5F5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E26861"/>
                          </a:solidFill>
                          <a:latin typeface="Century Gothic" panose="020B0502020202020204" pitchFamily="34" charset="0"/>
                          <a:ea typeface="Century Gothic" charset="0"/>
                          <a:cs typeface="Arial" panose="020B0604020202020204" pitchFamily="34" charset="0"/>
                        </a:rPr>
                        <a:t>Organisms are interdependent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E26861"/>
                        </a:solidFill>
                        <a:latin typeface="Century Gothic" panose="020B0502020202020204" pitchFamily="34" charset="0"/>
                        <a:ea typeface="Century Gothic"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E26861"/>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Interdependence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Feeding relationships – Engage slide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Competition</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Abiotic &amp; biotic factors</a:t>
                      </a: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00065146"/>
                  </a:ext>
                </a:extLst>
              </a:tr>
              <a:tr h="548640">
                <a:tc vMerge="1">
                  <a:txBody>
                    <a:bodyPr/>
                    <a:lstStyle/>
                    <a:p>
                      <a:pPr algn="ctr"/>
                      <a:endParaRPr lang="en-GB" sz="1100" dirty="0">
                        <a:solidFill>
                          <a:schemeClr val="bg1"/>
                        </a:solidFill>
                        <a:latin typeface="Century Gothic" charset="0"/>
                        <a:ea typeface="Century Gothic" charset="0"/>
                        <a:cs typeface="Century Gothic"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E9D4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E26861"/>
                          </a:solidFill>
                          <a:latin typeface="Century Gothic" panose="020B0502020202020204" pitchFamily="34" charset="0"/>
                          <a:ea typeface="Century Gothic" charset="0"/>
                          <a:cs typeface="Arial" panose="020B0604020202020204" pitchFamily="34" charset="0"/>
                        </a:rPr>
                        <a:t>Ecosystems</a:t>
                      </a:r>
                      <a:r>
                        <a:rPr lang="en-GB" sz="1400" b="1" baseline="0" dirty="0">
                          <a:solidFill>
                            <a:srgbClr val="E26861"/>
                          </a:solidFill>
                          <a:latin typeface="Century Gothic" panose="020B0502020202020204" pitchFamily="34" charset="0"/>
                          <a:ea typeface="Century Gothic" charset="0"/>
                          <a:cs typeface="Arial" panose="020B0604020202020204" pitchFamily="34" charset="0"/>
                        </a:rPr>
                        <a:t> recycle resources</a:t>
                      </a:r>
                      <a:endParaRPr lang="en-GB" sz="1400" b="1" dirty="0">
                        <a:solidFill>
                          <a:srgbClr val="E26861"/>
                        </a:solidFill>
                        <a:latin typeface="Century Gothic" panose="020B0502020202020204" pitchFamily="34" charset="0"/>
                        <a:ea typeface="Century Gothic"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E26861"/>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latin typeface="Century Gothic" panose="020B0502020202020204" pitchFamily="34" charset="0"/>
                        <a:ea typeface="Century Gothic" charset="0"/>
                        <a:cs typeface="Arial" panose="020B0604020202020204" pitchFamily="34" charset="0"/>
                        <a:sym typeface="Questrial"/>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4"/>
                  </a:ext>
                </a:extLst>
              </a:tr>
              <a:tr h="548640">
                <a:tc rowSpan="2">
                  <a:txBody>
                    <a:bodyPr/>
                    <a:lstStyle/>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r>
                        <a:rPr lang="en-GB" sz="1800" b="1" dirty="0">
                          <a:solidFill>
                            <a:schemeClr val="bg1"/>
                          </a:solidFill>
                          <a:latin typeface="Century Gothic" panose="020B0502020202020204" pitchFamily="34" charset="0"/>
                          <a:ea typeface="Century Gothic" charset="0"/>
                          <a:cs typeface="Arial" panose="020B0604020202020204" pitchFamily="34" charset="0"/>
                        </a:rPr>
                        <a:t>Genes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5F5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E26861"/>
                          </a:solidFill>
                          <a:latin typeface="Century Gothic" panose="020B0502020202020204" pitchFamily="34" charset="0"/>
                          <a:ea typeface="Century Gothic" charset="0"/>
                          <a:cs typeface="Arial" panose="020B0604020202020204" pitchFamily="34" charset="0"/>
                        </a:rPr>
                        <a:t>Characteristics are Inherited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E26861"/>
                        </a:solidFill>
                        <a:latin typeface="Century Gothic" panose="020B0502020202020204" pitchFamily="34" charset="0"/>
                        <a:ea typeface="Century Gothic"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E26861"/>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Reproduction</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Sexual &amp; asexual</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Menstrual</a:t>
                      </a:r>
                      <a:r>
                        <a:rPr lang="en-GB" sz="1400" b="1" baseline="0" dirty="0">
                          <a:solidFill>
                            <a:schemeClr val="tx1"/>
                          </a:solidFill>
                          <a:latin typeface="Century Gothic" panose="020B0502020202020204" pitchFamily="34" charset="0"/>
                          <a:ea typeface="Century Gothic" charset="0"/>
                          <a:cs typeface="Arial" panose="020B0604020202020204" pitchFamily="34" charset="0"/>
                          <a:sym typeface="Questrial"/>
                        </a:rPr>
                        <a:t> cycle </a:t>
                      </a: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 Engage slide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Embryo development</a:t>
                      </a: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93637422"/>
                  </a:ext>
                </a:extLst>
              </a:tr>
              <a:tr h="548640">
                <a:tc vMerge="1">
                  <a:txBody>
                    <a:bodyPr/>
                    <a:lstStyle/>
                    <a:p>
                      <a:pPr algn="ctr"/>
                      <a:endParaRPr lang="en-GB" sz="1100" dirty="0">
                        <a:solidFill>
                          <a:schemeClr val="bg1"/>
                        </a:solidFill>
                        <a:latin typeface="Century Gothic" charset="0"/>
                        <a:ea typeface="Century Gothic" charset="0"/>
                        <a:cs typeface="Century Gothic"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84C3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dirty="0">
                          <a:solidFill>
                            <a:srgbClr val="E26861"/>
                          </a:solidFill>
                          <a:latin typeface="Century Gothic" panose="020B0502020202020204" pitchFamily="34" charset="0"/>
                          <a:ea typeface="Century Gothic" charset="0"/>
                          <a:cs typeface="Arial" panose="020B0604020202020204" pitchFamily="34" charset="0"/>
                        </a:rPr>
                        <a:t>Species show variation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E26861"/>
                        </a:solidFill>
                        <a:latin typeface="Century Gothic" panose="020B0502020202020204" pitchFamily="34" charset="0"/>
                        <a:ea typeface="Century Gothic"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E26861"/>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400" b="1" dirty="0">
                        <a:solidFill>
                          <a:schemeClr val="tx1"/>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6"/>
                  </a:ext>
                </a:extLst>
              </a:tr>
            </a:tbl>
          </a:graphicData>
        </a:graphic>
      </p:graphicFrame>
      <p:sp>
        <p:nvSpPr>
          <p:cNvPr id="2" name="TextBox 1">
            <a:extLst>
              <a:ext uri="{FF2B5EF4-FFF2-40B4-BE49-F238E27FC236}">
                <a16:creationId xmlns:a16="http://schemas.microsoft.com/office/drawing/2014/main" id="{52B33DCD-5F34-B745-A0A7-3CD16B3A080A}"/>
              </a:ext>
            </a:extLst>
          </p:cNvPr>
          <p:cNvSpPr txBox="1"/>
          <p:nvPr/>
        </p:nvSpPr>
        <p:spPr>
          <a:xfrm>
            <a:off x="7613543" y="-337088"/>
            <a:ext cx="184731" cy="253916"/>
          </a:xfrm>
          <a:prstGeom prst="rect">
            <a:avLst/>
          </a:prstGeom>
          <a:noFill/>
        </p:spPr>
        <p:txBody>
          <a:bodyPr wrap="none" rtlCol="0">
            <a:spAutoFit/>
          </a:bodyPr>
          <a:lstStyle/>
          <a:p>
            <a:endParaRPr lang="en-US" sz="1050" dirty="0"/>
          </a:p>
        </p:txBody>
      </p:sp>
      <p:sp>
        <p:nvSpPr>
          <p:cNvPr id="14" name="TextBox 13">
            <a:extLst>
              <a:ext uri="{FF2B5EF4-FFF2-40B4-BE49-F238E27FC236}">
                <a16:creationId xmlns:a16="http://schemas.microsoft.com/office/drawing/2014/main" id="{1A6CCB1F-93C1-914A-87F5-5CDE654A3A39}"/>
              </a:ext>
            </a:extLst>
          </p:cNvPr>
          <p:cNvSpPr txBox="1"/>
          <p:nvPr/>
        </p:nvSpPr>
        <p:spPr>
          <a:xfrm>
            <a:off x="0" y="304382"/>
            <a:ext cx="9144000" cy="461665"/>
          </a:xfrm>
          <a:prstGeom prst="rect">
            <a:avLst/>
          </a:prstGeom>
          <a:solidFill>
            <a:srgbClr val="E26861"/>
          </a:solidFill>
        </p:spPr>
        <p:txBody>
          <a:bodyPr wrap="square" rtlCol="0">
            <a:spAutoFit/>
          </a:bodyPr>
          <a:lstStyle/>
          <a:p>
            <a:r>
              <a:rPr lang="en-US" sz="2400" b="1" dirty="0">
                <a:solidFill>
                  <a:schemeClr val="bg1"/>
                </a:solidFill>
                <a:latin typeface="Century Gothic" panose="020B0502020202020204" pitchFamily="34" charset="0"/>
              </a:rPr>
              <a:t>Year 7										Biology</a:t>
            </a:r>
          </a:p>
        </p:txBody>
      </p:sp>
      <p:sp>
        <p:nvSpPr>
          <p:cNvPr id="3" name="TextBox 2">
            <a:extLst>
              <a:ext uri="{FF2B5EF4-FFF2-40B4-BE49-F238E27FC236}">
                <a16:creationId xmlns:a16="http://schemas.microsoft.com/office/drawing/2014/main" id="{4BEBEAD4-F517-0F4F-863C-A55FD992F9E6}"/>
              </a:ext>
            </a:extLst>
          </p:cNvPr>
          <p:cNvSpPr txBox="1"/>
          <p:nvPr/>
        </p:nvSpPr>
        <p:spPr>
          <a:xfrm>
            <a:off x="6181726" y="-962025"/>
            <a:ext cx="184731" cy="253916"/>
          </a:xfrm>
          <a:prstGeom prst="rect">
            <a:avLst/>
          </a:prstGeom>
          <a:noFill/>
        </p:spPr>
        <p:txBody>
          <a:bodyPr wrap="none" rtlCol="0">
            <a:spAutoFit/>
          </a:bodyPr>
          <a:lstStyle/>
          <a:p>
            <a:endParaRPr lang="en-US" sz="1050" dirty="0"/>
          </a:p>
        </p:txBody>
      </p:sp>
      <p:pic>
        <p:nvPicPr>
          <p:cNvPr id="5" name="Picture 4">
            <a:extLst>
              <a:ext uri="{FF2B5EF4-FFF2-40B4-BE49-F238E27FC236}">
                <a16:creationId xmlns:a16="http://schemas.microsoft.com/office/drawing/2014/main" id="{B34F0B4D-9777-2E45-9B9D-B4E7C76935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2804" y="1471617"/>
            <a:ext cx="823440" cy="867669"/>
          </a:xfrm>
          <a:prstGeom prst="rect">
            <a:avLst/>
          </a:prstGeom>
        </p:spPr>
      </p:pic>
      <p:pic>
        <p:nvPicPr>
          <p:cNvPr id="15" name="Picture 14">
            <a:extLst>
              <a:ext uri="{FF2B5EF4-FFF2-40B4-BE49-F238E27FC236}">
                <a16:creationId xmlns:a16="http://schemas.microsoft.com/office/drawing/2014/main" id="{7BF7457E-4B0D-744D-9E9E-147B7B4514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644" y="2824296"/>
            <a:ext cx="880920" cy="765927"/>
          </a:xfrm>
          <a:prstGeom prst="rect">
            <a:avLst/>
          </a:prstGeom>
        </p:spPr>
      </p:pic>
      <p:pic>
        <p:nvPicPr>
          <p:cNvPr id="17" name="Picture 16">
            <a:extLst>
              <a:ext uri="{FF2B5EF4-FFF2-40B4-BE49-F238E27FC236}">
                <a16:creationId xmlns:a16="http://schemas.microsoft.com/office/drawing/2014/main" id="{3ECF36D5-A94A-B64C-BAA0-B54602A5D2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2804" y="4509067"/>
            <a:ext cx="778161" cy="765927"/>
          </a:xfrm>
          <a:prstGeom prst="rect">
            <a:avLst/>
          </a:prstGeom>
        </p:spPr>
      </p:pic>
      <p:sp>
        <p:nvSpPr>
          <p:cNvPr id="16" name="Rectangle 15">
            <a:extLst>
              <a:ext uri="{FF2B5EF4-FFF2-40B4-BE49-F238E27FC236}">
                <a16:creationId xmlns:a16="http://schemas.microsoft.com/office/drawing/2014/main" id="{FA78E28A-14CE-EF4C-B5FC-D4F188FFEEDB}"/>
              </a:ext>
            </a:extLst>
          </p:cNvPr>
          <p:cNvSpPr/>
          <p:nvPr/>
        </p:nvSpPr>
        <p:spPr>
          <a:xfrm>
            <a:off x="296675" y="6340033"/>
            <a:ext cx="8373980" cy="253916"/>
          </a:xfrm>
          <a:prstGeom prst="rect">
            <a:avLst/>
          </a:prstGeom>
        </p:spPr>
        <p:txBody>
          <a:bodyPr wrap="square">
            <a:spAutoFit/>
          </a:bodyPr>
          <a:lstStyle/>
          <a:p>
            <a:r>
              <a:rPr lang="en-US" sz="1050" dirty="0">
                <a:latin typeface="Century Gothic" panose="020B0502020202020204" pitchFamily="34" charset="0"/>
              </a:rPr>
              <a:t>More details  </a:t>
            </a:r>
            <a:r>
              <a:rPr lang="en-GB" sz="1050" dirty="0">
                <a:solidFill>
                  <a:prstClr val="black"/>
                </a:solidFill>
                <a:latin typeface="Century Gothic" panose="020B0502020202020204" pitchFamily="34" charset="0"/>
                <a:ea typeface="Century Gothic" charset="0"/>
                <a:cs typeface="Arial" panose="020B0604020202020204" pitchFamily="34" charset="0"/>
              </a:rPr>
              <a:t>masteryscience.com                                                                                                    © </a:t>
            </a:r>
            <a:r>
              <a:rPr lang="en-GB" sz="1050" dirty="0" err="1">
                <a:solidFill>
                  <a:prstClr val="black"/>
                </a:solidFill>
                <a:latin typeface="Century Gothic" panose="020B0502020202020204" pitchFamily="34" charset="0"/>
                <a:ea typeface="Century Gothic" charset="0"/>
                <a:cs typeface="Arial" panose="020B0604020202020204" pitchFamily="34" charset="0"/>
              </a:rPr>
              <a:t>masteryscience</a:t>
            </a:r>
            <a:r>
              <a:rPr lang="en-GB" sz="1050" dirty="0">
                <a:solidFill>
                  <a:prstClr val="black"/>
                </a:solidFill>
                <a:latin typeface="Century Gothic" panose="020B0502020202020204" pitchFamily="34" charset="0"/>
                <a:ea typeface="Century Gothic" charset="0"/>
                <a:cs typeface="Arial" panose="020B0604020202020204" pitchFamily="34" charset="0"/>
              </a:rPr>
              <a:t> 2019</a:t>
            </a:r>
          </a:p>
        </p:txBody>
      </p:sp>
      <p:pic>
        <p:nvPicPr>
          <p:cNvPr id="11" name="Picture 10">
            <a:extLst>
              <a:ext uri="{FF2B5EF4-FFF2-40B4-BE49-F238E27FC236}">
                <a16:creationId xmlns:a16="http://schemas.microsoft.com/office/drawing/2014/main" id="{6FBE240D-3291-4FCB-AB05-5CD49EF859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88805" y="6286123"/>
            <a:ext cx="951933" cy="361735"/>
          </a:xfrm>
          <a:prstGeom prst="rect">
            <a:avLst/>
          </a:prstGeom>
        </p:spPr>
      </p:pic>
    </p:spTree>
    <p:extLst>
      <p:ext uri="{BB962C8B-B14F-4D97-AF65-F5344CB8AC3E}">
        <p14:creationId xmlns:p14="http://schemas.microsoft.com/office/powerpoint/2010/main" val="2951326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46509166"/>
              </p:ext>
            </p:extLst>
          </p:nvPr>
        </p:nvGraphicFramePr>
        <p:xfrm>
          <a:off x="442912" y="1458578"/>
          <a:ext cx="8258176" cy="2665747"/>
        </p:xfrm>
        <a:graphic>
          <a:graphicData uri="http://schemas.openxmlformats.org/drawingml/2006/table">
            <a:tbl>
              <a:tblPr firstRow="1" bandRow="1">
                <a:solidFill>
                  <a:schemeClr val="bg1"/>
                </a:solidFill>
                <a:tableStyleId>{5940675A-B579-460E-94D1-54222C63F5DA}</a:tableStyleId>
              </a:tblPr>
              <a:tblGrid>
                <a:gridCol w="2038474">
                  <a:extLst>
                    <a:ext uri="{9D8B030D-6E8A-4147-A177-3AD203B41FA5}">
                      <a16:colId xmlns:a16="http://schemas.microsoft.com/office/drawing/2014/main" val="3073622017"/>
                    </a:ext>
                  </a:extLst>
                </a:gridCol>
                <a:gridCol w="3050252">
                  <a:extLst>
                    <a:ext uri="{9D8B030D-6E8A-4147-A177-3AD203B41FA5}">
                      <a16:colId xmlns:a16="http://schemas.microsoft.com/office/drawing/2014/main" val="20001"/>
                    </a:ext>
                  </a:extLst>
                </a:gridCol>
                <a:gridCol w="3169450">
                  <a:extLst>
                    <a:ext uri="{9D8B030D-6E8A-4147-A177-3AD203B41FA5}">
                      <a16:colId xmlns:a16="http://schemas.microsoft.com/office/drawing/2014/main" val="3075338963"/>
                    </a:ext>
                  </a:extLst>
                </a:gridCol>
              </a:tblGrid>
              <a:tr h="234719">
                <a:tc>
                  <a:txBody>
                    <a:bodyPr/>
                    <a:lstStyle/>
                    <a:p>
                      <a:pPr algn="ctr"/>
                      <a:r>
                        <a:rPr lang="en-GB" sz="1400" b="1" dirty="0">
                          <a:latin typeface="Century Gothic" panose="020B0502020202020204" pitchFamily="34" charset="0"/>
                          <a:ea typeface="Century Gothic" charset="0"/>
                          <a:cs typeface="Arial" panose="020B0604020202020204" pitchFamily="34" charset="0"/>
                        </a:rPr>
                        <a:t>Area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latin typeface="Century Gothic" panose="020B0502020202020204" pitchFamily="34" charset="0"/>
                          <a:ea typeface="Century Gothic" charset="0"/>
                          <a:cs typeface="Arial" panose="020B0604020202020204" pitchFamily="34" charset="0"/>
                        </a:rPr>
                        <a:t>Big Idea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latin typeface="Century Gothic" panose="020B0502020202020204" pitchFamily="34" charset="0"/>
                          <a:ea typeface="Century Gothic" charset="0"/>
                          <a:cs typeface="Arial" panose="020B0604020202020204" pitchFamily="34" charset="0"/>
                        </a:rPr>
                        <a:t>Year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80097"/>
                  </a:ext>
                </a:extLst>
              </a:tr>
              <a:tr h="916957">
                <a:tc rowSpan="3">
                  <a:txBody>
                    <a:bodyPr/>
                    <a:lstStyle/>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r>
                        <a:rPr lang="en-GB" sz="1800" b="1" dirty="0">
                          <a:solidFill>
                            <a:schemeClr val="bg1"/>
                          </a:solidFill>
                          <a:latin typeface="Century Gothic" panose="020B0502020202020204" pitchFamily="34" charset="0"/>
                          <a:ea typeface="Century Gothic" charset="0"/>
                          <a:cs typeface="Arial" panose="020B0604020202020204" pitchFamily="34" charset="0"/>
                        </a:rPr>
                        <a:t>Matter</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47A9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3F799C"/>
                          </a:solidFill>
                          <a:latin typeface="Century Gothic" panose="020B0502020202020204" pitchFamily="34" charset="0"/>
                          <a:ea typeface="Century Gothic" charset="0"/>
                          <a:cs typeface="Arial" panose="020B0604020202020204" pitchFamily="34" charset="0"/>
                        </a:rPr>
                        <a:t>Structure</a:t>
                      </a:r>
                      <a:r>
                        <a:rPr lang="en-GB" sz="1400" b="1" baseline="0" dirty="0">
                          <a:solidFill>
                            <a:srgbClr val="3F799C"/>
                          </a:solidFill>
                          <a:latin typeface="Century Gothic" panose="020B0502020202020204" pitchFamily="34" charset="0"/>
                          <a:ea typeface="Century Gothic" charset="0"/>
                          <a:cs typeface="Arial" panose="020B0604020202020204" pitchFamily="34" charset="0"/>
                        </a:rPr>
                        <a:t> determines properties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Substances &amp; particles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Particle model</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Mixtures – Engage slide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Solutions</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4200213"/>
                  </a:ext>
                </a:extLst>
              </a:tr>
              <a:tr h="966487">
                <a:tc vMerge="1">
                  <a:txBody>
                    <a:bodyPr/>
                    <a:lstStyle/>
                    <a:p>
                      <a:pPr algn="ctr"/>
                      <a:endParaRPr lang="en-GB" sz="1100" dirty="0">
                        <a:solidFill>
                          <a:schemeClr val="bg1"/>
                        </a:solidFill>
                        <a:latin typeface="Century Gothic" charset="0"/>
                        <a:ea typeface="Century Gothic" charset="0"/>
                        <a:cs typeface="Century Gothic"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0BC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3F799C"/>
                          </a:solidFill>
                          <a:latin typeface="Century Gothic" panose="020B0502020202020204" pitchFamily="34" charset="0"/>
                          <a:ea typeface="Century Gothic" charset="0"/>
                          <a:cs typeface="Arial" panose="020B0604020202020204" pitchFamily="34" charset="0"/>
                        </a:rPr>
                        <a:t>Reactions rearrange matter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Changing</a:t>
                      </a:r>
                      <a:r>
                        <a:rPr lang="en-GB" sz="1400" b="0" baseline="0" dirty="0">
                          <a:solidFill>
                            <a:schemeClr val="tx1"/>
                          </a:solidFill>
                          <a:latin typeface="Century Gothic" panose="020B0502020202020204" pitchFamily="34" charset="0"/>
                          <a:ea typeface="Century Gothic" charset="0"/>
                          <a:cs typeface="Arial" panose="020B0604020202020204" pitchFamily="34" charset="0"/>
                          <a:sym typeface="Questrial"/>
                        </a:rPr>
                        <a:t> substances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Chemical &amp; physical</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pH scale – Engage slide</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Neutralisation </a:t>
                      </a: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428625">
                <a:tc vMerge="1">
                  <a:txBody>
                    <a:bodyPr/>
                    <a:lstStyle/>
                    <a:p>
                      <a:pPr algn="ctr"/>
                      <a:endParaRPr lang="en-GB" sz="1600" dirty="0">
                        <a:solidFill>
                          <a:schemeClr val="bg1"/>
                        </a:solidFill>
                        <a:latin typeface="Century Gothic" charset="0"/>
                        <a:ea typeface="Century Gothic" charset="0"/>
                        <a:cs typeface="Century Gothic"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0BC5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3F799C"/>
                          </a:solidFill>
                          <a:latin typeface="Century Gothic" panose="020B0502020202020204" pitchFamily="34" charset="0"/>
                          <a:ea typeface="Century Gothic" charset="0"/>
                          <a:cs typeface="Arial" panose="020B0604020202020204" pitchFamily="34" charset="0"/>
                        </a:rPr>
                        <a:t>Earth systems interact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3F799C"/>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latin typeface="Century Gothic" panose="020B0502020202020204" pitchFamily="34" charset="0"/>
                        <a:ea typeface="Century Gothic" charset="0"/>
                        <a:cs typeface="Arial" panose="020B0604020202020204" pitchFamily="34" charset="0"/>
                        <a:sym typeface="Questrial"/>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bl>
          </a:graphicData>
        </a:graphic>
      </p:graphicFrame>
      <p:pic>
        <p:nvPicPr>
          <p:cNvPr id="14" name="Picture 13">
            <a:extLst>
              <a:ext uri="{FF2B5EF4-FFF2-40B4-BE49-F238E27FC236}">
                <a16:creationId xmlns:a16="http://schemas.microsoft.com/office/drawing/2014/main" id="{D86706B3-54C9-2F49-8B11-82FD99C616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231" y="2020728"/>
            <a:ext cx="1193226" cy="1211333"/>
          </a:xfrm>
          <a:prstGeom prst="rect">
            <a:avLst/>
          </a:prstGeom>
          <a:solidFill>
            <a:srgbClr val="247A9F"/>
          </a:solidFill>
        </p:spPr>
      </p:pic>
      <p:sp>
        <p:nvSpPr>
          <p:cNvPr id="3" name="TextBox 2">
            <a:extLst>
              <a:ext uri="{FF2B5EF4-FFF2-40B4-BE49-F238E27FC236}">
                <a16:creationId xmlns:a16="http://schemas.microsoft.com/office/drawing/2014/main" id="{BB2757BA-8508-EB43-BDFD-3A653B7EB6B1}"/>
              </a:ext>
            </a:extLst>
          </p:cNvPr>
          <p:cNvSpPr txBox="1"/>
          <p:nvPr/>
        </p:nvSpPr>
        <p:spPr>
          <a:xfrm>
            <a:off x="2855016" y="-536713"/>
            <a:ext cx="184731" cy="253916"/>
          </a:xfrm>
          <a:prstGeom prst="rect">
            <a:avLst/>
          </a:prstGeom>
          <a:noFill/>
        </p:spPr>
        <p:txBody>
          <a:bodyPr wrap="none" rtlCol="0">
            <a:spAutoFit/>
          </a:bodyPr>
          <a:lstStyle/>
          <a:p>
            <a:endParaRPr lang="en-US" sz="1050" dirty="0"/>
          </a:p>
        </p:txBody>
      </p:sp>
      <p:sp>
        <p:nvSpPr>
          <p:cNvPr id="9" name="TextBox 8">
            <a:extLst>
              <a:ext uri="{FF2B5EF4-FFF2-40B4-BE49-F238E27FC236}">
                <a16:creationId xmlns:a16="http://schemas.microsoft.com/office/drawing/2014/main" id="{2F5BF849-6E7E-4B43-9475-70C799E1881E}"/>
              </a:ext>
            </a:extLst>
          </p:cNvPr>
          <p:cNvSpPr txBox="1"/>
          <p:nvPr/>
        </p:nvSpPr>
        <p:spPr>
          <a:xfrm>
            <a:off x="0" y="304382"/>
            <a:ext cx="9144000" cy="461665"/>
          </a:xfrm>
          <a:prstGeom prst="rect">
            <a:avLst/>
          </a:prstGeom>
          <a:solidFill>
            <a:srgbClr val="247A9F"/>
          </a:solidFill>
        </p:spPr>
        <p:txBody>
          <a:bodyPr wrap="square" rtlCol="0">
            <a:spAutoFit/>
          </a:bodyPr>
          <a:lstStyle/>
          <a:p>
            <a:r>
              <a:rPr lang="en-US" sz="2400" b="1" dirty="0">
                <a:solidFill>
                  <a:schemeClr val="bg1"/>
                </a:solidFill>
                <a:latin typeface="Century Gothic" panose="020B0502020202020204" pitchFamily="34" charset="0"/>
              </a:rPr>
              <a:t>Year 7									    Chemistry</a:t>
            </a:r>
          </a:p>
        </p:txBody>
      </p:sp>
      <p:sp>
        <p:nvSpPr>
          <p:cNvPr id="11" name="Rectangle 10">
            <a:extLst>
              <a:ext uri="{FF2B5EF4-FFF2-40B4-BE49-F238E27FC236}">
                <a16:creationId xmlns:a16="http://schemas.microsoft.com/office/drawing/2014/main" id="{AB0A6D0E-CFC4-4859-B9A7-2AFEF446056D}"/>
              </a:ext>
            </a:extLst>
          </p:cNvPr>
          <p:cNvSpPr/>
          <p:nvPr/>
        </p:nvSpPr>
        <p:spPr>
          <a:xfrm>
            <a:off x="296675" y="6340033"/>
            <a:ext cx="8373980" cy="253916"/>
          </a:xfrm>
          <a:prstGeom prst="rect">
            <a:avLst/>
          </a:prstGeom>
        </p:spPr>
        <p:txBody>
          <a:bodyPr wrap="square">
            <a:spAutoFit/>
          </a:bodyPr>
          <a:lstStyle/>
          <a:p>
            <a:r>
              <a:rPr lang="en-US" sz="1050" dirty="0">
                <a:latin typeface="Century Gothic" panose="020B0502020202020204" pitchFamily="34" charset="0"/>
              </a:rPr>
              <a:t>More details  </a:t>
            </a:r>
            <a:r>
              <a:rPr lang="en-GB" sz="1050" dirty="0">
                <a:solidFill>
                  <a:prstClr val="black"/>
                </a:solidFill>
                <a:latin typeface="Century Gothic" panose="020B0502020202020204" pitchFamily="34" charset="0"/>
                <a:ea typeface="Century Gothic" charset="0"/>
                <a:cs typeface="Arial" panose="020B0604020202020204" pitchFamily="34" charset="0"/>
              </a:rPr>
              <a:t>masteryscience.com                                                                                                    © </a:t>
            </a:r>
            <a:r>
              <a:rPr lang="en-GB" sz="1050" dirty="0" err="1">
                <a:solidFill>
                  <a:prstClr val="black"/>
                </a:solidFill>
                <a:latin typeface="Century Gothic" panose="020B0502020202020204" pitchFamily="34" charset="0"/>
                <a:ea typeface="Century Gothic" charset="0"/>
                <a:cs typeface="Arial" panose="020B0604020202020204" pitchFamily="34" charset="0"/>
              </a:rPr>
              <a:t>masteryscience</a:t>
            </a:r>
            <a:r>
              <a:rPr lang="en-GB" sz="1050" dirty="0">
                <a:solidFill>
                  <a:prstClr val="black"/>
                </a:solidFill>
                <a:latin typeface="Century Gothic" panose="020B0502020202020204" pitchFamily="34" charset="0"/>
                <a:ea typeface="Century Gothic" charset="0"/>
                <a:cs typeface="Arial" panose="020B0604020202020204" pitchFamily="34" charset="0"/>
              </a:rPr>
              <a:t> 2019</a:t>
            </a:r>
          </a:p>
        </p:txBody>
      </p:sp>
      <p:pic>
        <p:nvPicPr>
          <p:cNvPr id="15" name="Picture 14">
            <a:extLst>
              <a:ext uri="{FF2B5EF4-FFF2-40B4-BE49-F238E27FC236}">
                <a16:creationId xmlns:a16="http://schemas.microsoft.com/office/drawing/2014/main" id="{A7143083-6059-41A3-ADC9-30EF24CB03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8805" y="6286123"/>
            <a:ext cx="951933" cy="361735"/>
          </a:xfrm>
          <a:prstGeom prst="rect">
            <a:avLst/>
          </a:prstGeom>
        </p:spPr>
      </p:pic>
    </p:spTree>
    <p:extLst>
      <p:ext uri="{BB962C8B-B14F-4D97-AF65-F5344CB8AC3E}">
        <p14:creationId xmlns:p14="http://schemas.microsoft.com/office/powerpoint/2010/main" val="300558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EC9F28-6B62-4F2D-8BE1-C29A840F2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5307" y="441486"/>
            <a:ext cx="6418693" cy="5480983"/>
          </a:xfrm>
          <a:prstGeom prst="rect">
            <a:avLst/>
          </a:prstGeom>
        </p:spPr>
      </p:pic>
      <p:sp>
        <p:nvSpPr>
          <p:cNvPr id="5" name="Rectangle 4">
            <a:extLst>
              <a:ext uri="{FF2B5EF4-FFF2-40B4-BE49-F238E27FC236}">
                <a16:creationId xmlns:a16="http://schemas.microsoft.com/office/drawing/2014/main" id="{CD250BF4-B724-4EB8-9E43-07392B0A2A0C}"/>
              </a:ext>
            </a:extLst>
          </p:cNvPr>
          <p:cNvSpPr/>
          <p:nvPr/>
        </p:nvSpPr>
        <p:spPr>
          <a:xfrm>
            <a:off x="-25199" y="0"/>
            <a:ext cx="2795091" cy="6141640"/>
          </a:xfrm>
          <a:prstGeom prst="rect">
            <a:avLst/>
          </a:prstGeom>
          <a:solidFill>
            <a:srgbClr val="4A3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6CE821E-4C2A-4050-9F55-D429A0ED5AF8}"/>
              </a:ext>
            </a:extLst>
          </p:cNvPr>
          <p:cNvSpPr/>
          <p:nvPr/>
        </p:nvSpPr>
        <p:spPr>
          <a:xfrm>
            <a:off x="0" y="6533147"/>
            <a:ext cx="9144000" cy="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44D4562-2EFA-4879-BE50-8FF845DD5F01}"/>
              </a:ext>
            </a:extLst>
          </p:cNvPr>
          <p:cNvSpPr/>
          <p:nvPr/>
        </p:nvSpPr>
        <p:spPr>
          <a:xfrm>
            <a:off x="7438384" y="6526578"/>
            <a:ext cx="1449998" cy="215444"/>
          </a:xfrm>
          <a:prstGeom prst="rect">
            <a:avLst/>
          </a:prstGeom>
        </p:spPr>
        <p:txBody>
          <a:bodyPr wrap="square">
            <a:spAutoFit/>
          </a:bodyPr>
          <a:lstStyle/>
          <a:p>
            <a:pPr algn="r"/>
            <a:r>
              <a:rPr lang="en-US" sz="800" dirty="0">
                <a:solidFill>
                  <a:schemeClr val="accent1">
                    <a:lumMod val="50000"/>
                  </a:schemeClr>
                </a:solidFill>
                <a:latin typeface="Century Gothic" panose="020B0502020202020204" pitchFamily="34" charset="0"/>
              </a:rPr>
              <a:t>© Mastery Science, 2018</a:t>
            </a:r>
          </a:p>
        </p:txBody>
      </p:sp>
      <p:sp>
        <p:nvSpPr>
          <p:cNvPr id="19" name="TextBox 18">
            <a:extLst>
              <a:ext uri="{FF2B5EF4-FFF2-40B4-BE49-F238E27FC236}">
                <a16:creationId xmlns:a16="http://schemas.microsoft.com/office/drawing/2014/main" id="{2ECA1CCD-2D52-4CD0-B6AE-DC7B44726BE9}"/>
              </a:ext>
            </a:extLst>
          </p:cNvPr>
          <p:cNvSpPr txBox="1"/>
          <p:nvPr/>
        </p:nvSpPr>
        <p:spPr>
          <a:xfrm>
            <a:off x="178034" y="6454420"/>
            <a:ext cx="3336258" cy="261610"/>
          </a:xfrm>
          <a:prstGeom prst="rect">
            <a:avLst/>
          </a:prstGeom>
          <a:noFill/>
        </p:spPr>
        <p:txBody>
          <a:bodyPr wrap="square" rtlCol="0">
            <a:spAutoFit/>
          </a:bodyPr>
          <a:lstStyle/>
          <a:p>
            <a:r>
              <a:rPr lang="en-US" sz="1050" dirty="0">
                <a:latin typeface="Century Gothic" panose="020B0502020202020204" pitchFamily="34" charset="0"/>
              </a:rPr>
              <a:t>MIXTURES &gt; ACQUIRE</a:t>
            </a:r>
          </a:p>
        </p:txBody>
      </p:sp>
      <p:sp>
        <p:nvSpPr>
          <p:cNvPr id="22" name="Rectangle 21">
            <a:extLst>
              <a:ext uri="{FF2B5EF4-FFF2-40B4-BE49-F238E27FC236}">
                <a16:creationId xmlns:a16="http://schemas.microsoft.com/office/drawing/2014/main" id="{10F5F3EB-BD48-45E1-A01C-1FF6E801DACD}"/>
              </a:ext>
            </a:extLst>
          </p:cNvPr>
          <p:cNvSpPr/>
          <p:nvPr/>
        </p:nvSpPr>
        <p:spPr>
          <a:xfrm>
            <a:off x="254007" y="733482"/>
            <a:ext cx="5184767" cy="2307187"/>
          </a:xfrm>
          <a:prstGeom prst="rect">
            <a:avLst/>
          </a:prstGeom>
          <a:solidFill>
            <a:srgbClr val="C7B5A7">
              <a:alpha val="6117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C0E9EE64-8E19-4811-B5DC-01D37F519243}"/>
              </a:ext>
            </a:extLst>
          </p:cNvPr>
          <p:cNvSpPr txBox="1"/>
          <p:nvPr/>
        </p:nvSpPr>
        <p:spPr>
          <a:xfrm>
            <a:off x="160173" y="614780"/>
            <a:ext cx="399650" cy="1447832"/>
          </a:xfrm>
          <a:prstGeom prst="rect">
            <a:avLst/>
          </a:prstGeom>
          <a:noFill/>
        </p:spPr>
        <p:txBody>
          <a:bodyPr wrap="square" rtlCol="0">
            <a:spAutoFit/>
          </a:bodyPr>
          <a:lstStyle/>
          <a:p>
            <a:pPr>
              <a:lnSpc>
                <a:spcPts val="10500"/>
              </a:lnSpc>
            </a:pPr>
            <a:r>
              <a:rPr lang="en-GB" sz="9600" dirty="0">
                <a:latin typeface="Adobe Garamond Pro Bold" pitchFamily="18" charset="0"/>
              </a:rPr>
              <a:t>“</a:t>
            </a:r>
          </a:p>
        </p:txBody>
      </p:sp>
      <p:sp>
        <p:nvSpPr>
          <p:cNvPr id="6" name="Rectangle 5">
            <a:extLst>
              <a:ext uri="{FF2B5EF4-FFF2-40B4-BE49-F238E27FC236}">
                <a16:creationId xmlns:a16="http://schemas.microsoft.com/office/drawing/2014/main" id="{D339A894-A020-42A7-8D00-965981CBE74D}"/>
              </a:ext>
            </a:extLst>
          </p:cNvPr>
          <p:cNvSpPr/>
          <p:nvPr/>
        </p:nvSpPr>
        <p:spPr>
          <a:xfrm>
            <a:off x="277656" y="3040669"/>
            <a:ext cx="3813048" cy="2554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D64D7E7-FED3-49EB-A1DA-0F23ED494D79}"/>
              </a:ext>
            </a:extLst>
          </p:cNvPr>
          <p:cNvSpPr txBox="1"/>
          <p:nvPr/>
        </p:nvSpPr>
        <p:spPr>
          <a:xfrm rot="10800000">
            <a:off x="4015725" y="1766394"/>
            <a:ext cx="899592" cy="1438855"/>
          </a:xfrm>
          <a:prstGeom prst="rect">
            <a:avLst/>
          </a:prstGeom>
          <a:noFill/>
        </p:spPr>
        <p:txBody>
          <a:bodyPr wrap="square" rtlCol="0">
            <a:spAutoFit/>
          </a:bodyPr>
          <a:lstStyle/>
          <a:p>
            <a:pPr>
              <a:lnSpc>
                <a:spcPts val="10500"/>
              </a:lnSpc>
            </a:pPr>
            <a:r>
              <a:rPr lang="en-GB" sz="9600" dirty="0">
                <a:latin typeface="Adobe Garamond Pro Bold" pitchFamily="18" charset="0"/>
              </a:rPr>
              <a:t>“</a:t>
            </a:r>
          </a:p>
        </p:txBody>
      </p:sp>
      <p:grpSp>
        <p:nvGrpSpPr>
          <p:cNvPr id="26" name="Group 25">
            <a:extLst>
              <a:ext uri="{FF2B5EF4-FFF2-40B4-BE49-F238E27FC236}">
                <a16:creationId xmlns:a16="http://schemas.microsoft.com/office/drawing/2014/main" id="{BB6CEC7A-6C0A-409E-9001-74C3C111CD3F}"/>
              </a:ext>
            </a:extLst>
          </p:cNvPr>
          <p:cNvGrpSpPr/>
          <p:nvPr/>
        </p:nvGrpSpPr>
        <p:grpSpPr>
          <a:xfrm>
            <a:off x="260962" y="5845102"/>
            <a:ext cx="8636183" cy="500137"/>
            <a:chOff x="184088" y="5817481"/>
            <a:chExt cx="9748226" cy="500137"/>
          </a:xfrm>
        </p:grpSpPr>
        <p:sp>
          <p:nvSpPr>
            <p:cNvPr id="27" name="Rectangle 26">
              <a:extLst>
                <a:ext uri="{FF2B5EF4-FFF2-40B4-BE49-F238E27FC236}">
                  <a16:creationId xmlns:a16="http://schemas.microsoft.com/office/drawing/2014/main" id="{BF67880F-0C8B-4D7C-B329-7E569352EB72}"/>
                </a:ext>
              </a:extLst>
            </p:cNvPr>
            <p:cNvSpPr/>
            <p:nvPr/>
          </p:nvSpPr>
          <p:spPr>
            <a:xfrm>
              <a:off x="1614243" y="5817481"/>
              <a:ext cx="8318071" cy="500137"/>
            </a:xfrm>
            <a:prstGeom prst="rect">
              <a:avLst/>
            </a:prstGeom>
            <a:solidFill>
              <a:schemeClr val="accent4">
                <a:lumMod val="40000"/>
                <a:lumOff val="60000"/>
              </a:schemeClr>
            </a:solidFill>
          </p:spPr>
          <p:txBody>
            <a:bodyPr wrap="square" lIns="68580" tIns="34290" rIns="68580" bIns="34290">
              <a:spAutoFit/>
            </a:bodyPr>
            <a:lstStyle/>
            <a:p>
              <a:r>
                <a:rPr lang="en-GB" sz="2800" dirty="0">
                  <a:latin typeface="Century Gothic" panose="020B0502020202020204" pitchFamily="34" charset="0"/>
                </a:rPr>
                <a:t>How do scientists make pure samples?</a:t>
              </a:r>
            </a:p>
          </p:txBody>
        </p:sp>
        <p:sp>
          <p:nvSpPr>
            <p:cNvPr id="28" name="Rectangle 27">
              <a:extLst>
                <a:ext uri="{FF2B5EF4-FFF2-40B4-BE49-F238E27FC236}">
                  <a16:creationId xmlns:a16="http://schemas.microsoft.com/office/drawing/2014/main" id="{7FC673BE-8869-4298-A40C-121D9F1283A3}"/>
                </a:ext>
              </a:extLst>
            </p:cNvPr>
            <p:cNvSpPr/>
            <p:nvPr/>
          </p:nvSpPr>
          <p:spPr>
            <a:xfrm>
              <a:off x="184088" y="5817482"/>
              <a:ext cx="1304926" cy="4672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Century Gothic" panose="020B0502020202020204" pitchFamily="34" charset="0"/>
                </a:rPr>
                <a:t>ENGAGE</a:t>
              </a:r>
            </a:p>
          </p:txBody>
        </p:sp>
      </p:grpSp>
      <p:sp>
        <p:nvSpPr>
          <p:cNvPr id="29" name="Rectangle 28">
            <a:extLst>
              <a:ext uri="{FF2B5EF4-FFF2-40B4-BE49-F238E27FC236}">
                <a16:creationId xmlns:a16="http://schemas.microsoft.com/office/drawing/2014/main" id="{CF711B2A-4CCE-4492-93E3-D842572AF07B}"/>
              </a:ext>
            </a:extLst>
          </p:cNvPr>
          <p:cNvSpPr/>
          <p:nvPr/>
        </p:nvSpPr>
        <p:spPr>
          <a:xfrm>
            <a:off x="5064190" y="691042"/>
            <a:ext cx="1650936" cy="1561931"/>
          </a:xfrm>
          <a:prstGeom prst="rect">
            <a:avLst/>
          </a:prstGeom>
          <a:solidFill>
            <a:srgbClr val="C7B5A7">
              <a:alpha val="61176"/>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70FA6605-FEB8-4629-81CC-A5BA0414B7F8}"/>
              </a:ext>
            </a:extLst>
          </p:cNvPr>
          <p:cNvSpPr txBox="1"/>
          <p:nvPr/>
        </p:nvSpPr>
        <p:spPr>
          <a:xfrm>
            <a:off x="745195" y="759337"/>
            <a:ext cx="6324098" cy="2554545"/>
          </a:xfrm>
          <a:prstGeom prst="rect">
            <a:avLst/>
          </a:prstGeom>
          <a:noFill/>
        </p:spPr>
        <p:txBody>
          <a:bodyPr wrap="square" rtlCol="0">
            <a:spAutoFit/>
          </a:bodyPr>
          <a:lstStyle/>
          <a:p>
            <a:r>
              <a:rPr lang="en-GB" sz="2800" dirty="0">
                <a:latin typeface="Century Gothic" panose="020B0502020202020204" pitchFamily="34" charset="0"/>
              </a:rPr>
              <a:t>I analyse substances found at crime scenes. </a:t>
            </a:r>
          </a:p>
          <a:p>
            <a:r>
              <a:rPr lang="en-GB" sz="2800" dirty="0">
                <a:latin typeface="Century Gothic" panose="020B0502020202020204" pitchFamily="34" charset="0"/>
              </a:rPr>
              <a:t>But they’re often mixed together. Your assignment is to help              me separate them. </a:t>
            </a:r>
          </a:p>
          <a:p>
            <a:endParaRPr lang="en-GB" sz="2000" dirty="0">
              <a:latin typeface="Century Gothic" panose="020B0502020202020204" pitchFamily="34" charset="0"/>
            </a:endParaRPr>
          </a:p>
        </p:txBody>
      </p:sp>
      <p:pic>
        <p:nvPicPr>
          <p:cNvPr id="10" name="Picture 9">
            <a:extLst>
              <a:ext uri="{FF2B5EF4-FFF2-40B4-BE49-F238E27FC236}">
                <a16:creationId xmlns:a16="http://schemas.microsoft.com/office/drawing/2014/main" id="{0EB1176C-1938-4703-BB1A-0022C82E71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734" y="3110278"/>
            <a:ext cx="3625148" cy="2416765"/>
          </a:xfrm>
          <a:prstGeom prst="rect">
            <a:avLst/>
          </a:prstGeom>
        </p:spPr>
      </p:pic>
      <p:sp>
        <p:nvSpPr>
          <p:cNvPr id="3" name="Rectangle 2">
            <a:extLst>
              <a:ext uri="{FF2B5EF4-FFF2-40B4-BE49-F238E27FC236}">
                <a16:creationId xmlns:a16="http://schemas.microsoft.com/office/drawing/2014/main" id="{A70A8160-DCAC-4A45-94E2-FF86FEA0E038}"/>
              </a:ext>
            </a:extLst>
          </p:cNvPr>
          <p:cNvSpPr/>
          <p:nvPr/>
        </p:nvSpPr>
        <p:spPr>
          <a:xfrm>
            <a:off x="-25199" y="-6054"/>
            <a:ext cx="9169199" cy="511653"/>
          </a:xfrm>
          <a:prstGeom prst="rect">
            <a:avLst/>
          </a:prstGeom>
          <a:solidFill>
            <a:srgbClr val="C7B5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65EE81D0-F6ED-4480-BFB5-3A84789B6881}"/>
              </a:ext>
            </a:extLst>
          </p:cNvPr>
          <p:cNvSpPr txBox="1"/>
          <p:nvPr/>
        </p:nvSpPr>
        <p:spPr>
          <a:xfrm>
            <a:off x="160173" y="-13508"/>
            <a:ext cx="9144000" cy="523220"/>
          </a:xfrm>
          <a:prstGeom prst="rect">
            <a:avLst/>
          </a:prstGeom>
          <a:noFill/>
        </p:spPr>
        <p:txBody>
          <a:bodyPr wrap="square" rtlCol="0">
            <a:spAutoFit/>
          </a:bodyPr>
          <a:lstStyle/>
          <a:p>
            <a:r>
              <a:rPr lang="en-GB" sz="2800" dirty="0">
                <a:latin typeface="Century Gothic" panose="020B0502020202020204" pitchFamily="34" charset="0"/>
              </a:rPr>
              <a:t>Welcome to forensic scientist training</a:t>
            </a:r>
          </a:p>
        </p:txBody>
      </p:sp>
      <p:sp>
        <p:nvSpPr>
          <p:cNvPr id="25" name="Right Triangle 24">
            <a:extLst>
              <a:ext uri="{FF2B5EF4-FFF2-40B4-BE49-F238E27FC236}">
                <a16:creationId xmlns:a16="http://schemas.microsoft.com/office/drawing/2014/main" id="{F6E138B5-FB21-449A-B0AA-F7DE0697C4FB}"/>
              </a:ext>
            </a:extLst>
          </p:cNvPr>
          <p:cNvSpPr/>
          <p:nvPr/>
        </p:nvSpPr>
        <p:spPr>
          <a:xfrm rot="10800000">
            <a:off x="7286324" y="-6"/>
            <a:ext cx="1857674" cy="1743679"/>
          </a:xfrm>
          <a:prstGeom prst="rtTriangle">
            <a:avLst/>
          </a:prstGeom>
          <a:solidFill>
            <a:srgbClr val="24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869842A-0229-4B81-9F45-003AED9E03D0}"/>
              </a:ext>
            </a:extLst>
          </p:cNvPr>
          <p:cNvSpPr txBox="1"/>
          <p:nvPr/>
        </p:nvSpPr>
        <p:spPr>
          <a:xfrm rot="2609922">
            <a:off x="7424460" y="419720"/>
            <a:ext cx="1997179" cy="461665"/>
          </a:xfrm>
          <a:prstGeom prst="rect">
            <a:avLst/>
          </a:prstGeom>
          <a:noFill/>
        </p:spPr>
        <p:txBody>
          <a:bodyPr wrap="square" rtlCol="0">
            <a:spAutoFit/>
          </a:bodyPr>
          <a:lstStyle/>
          <a:p>
            <a:pPr algn="ctr"/>
            <a:r>
              <a:rPr lang="en-GB" sz="2400" b="1" dirty="0">
                <a:solidFill>
                  <a:schemeClr val="bg1"/>
                </a:solidFill>
                <a:latin typeface="Century Gothic" panose="020B0502020202020204" pitchFamily="34" charset="0"/>
              </a:rPr>
              <a:t>Mixtures</a:t>
            </a:r>
          </a:p>
        </p:txBody>
      </p:sp>
    </p:spTree>
    <p:extLst>
      <p:ext uri="{BB962C8B-B14F-4D97-AF65-F5344CB8AC3E}">
        <p14:creationId xmlns:p14="http://schemas.microsoft.com/office/powerpoint/2010/main" val="147815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CFB5265-26D4-4A66-B42D-A85DFC8507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9277" y="130562"/>
            <a:ext cx="8599104" cy="6207880"/>
          </a:xfrm>
          <a:prstGeom prst="rect">
            <a:avLst/>
          </a:prstGeom>
        </p:spPr>
      </p:pic>
      <p:sp>
        <p:nvSpPr>
          <p:cNvPr id="19" name="Rectangle 18">
            <a:extLst>
              <a:ext uri="{FF2B5EF4-FFF2-40B4-BE49-F238E27FC236}">
                <a16:creationId xmlns:a16="http://schemas.microsoft.com/office/drawing/2014/main" id="{3FCA7E86-E053-415A-98A9-5602D972EDF4}"/>
              </a:ext>
            </a:extLst>
          </p:cNvPr>
          <p:cNvSpPr/>
          <p:nvPr/>
        </p:nvSpPr>
        <p:spPr>
          <a:xfrm>
            <a:off x="0" y="6533147"/>
            <a:ext cx="9144000" cy="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E7D092F-D9B6-4886-ACAE-E1D4C4255F66}"/>
              </a:ext>
            </a:extLst>
          </p:cNvPr>
          <p:cNvSpPr/>
          <p:nvPr/>
        </p:nvSpPr>
        <p:spPr>
          <a:xfrm>
            <a:off x="7438384" y="6526578"/>
            <a:ext cx="1449998" cy="215444"/>
          </a:xfrm>
          <a:prstGeom prst="rect">
            <a:avLst/>
          </a:prstGeom>
        </p:spPr>
        <p:txBody>
          <a:bodyPr wrap="square">
            <a:spAutoFit/>
          </a:bodyPr>
          <a:lstStyle/>
          <a:p>
            <a:pPr algn="r"/>
            <a:r>
              <a:rPr lang="en-US" sz="800">
                <a:solidFill>
                  <a:schemeClr val="accent1">
                    <a:lumMod val="50000"/>
                  </a:schemeClr>
                </a:solidFill>
                <a:latin typeface="Century Gothic" panose="020B0502020202020204" pitchFamily="34" charset="0"/>
              </a:rPr>
              <a:t>© Mastery Science, 2019</a:t>
            </a:r>
          </a:p>
        </p:txBody>
      </p:sp>
      <p:grpSp>
        <p:nvGrpSpPr>
          <p:cNvPr id="100" name="Group 99">
            <a:extLst>
              <a:ext uri="{FF2B5EF4-FFF2-40B4-BE49-F238E27FC236}">
                <a16:creationId xmlns:a16="http://schemas.microsoft.com/office/drawing/2014/main" id="{AB08AB97-778A-4251-AB8D-677CB6E07171}"/>
              </a:ext>
            </a:extLst>
          </p:cNvPr>
          <p:cNvGrpSpPr/>
          <p:nvPr/>
        </p:nvGrpSpPr>
        <p:grpSpPr>
          <a:xfrm>
            <a:off x="299062" y="5845102"/>
            <a:ext cx="8598082" cy="500137"/>
            <a:chOff x="227092" y="5817481"/>
            <a:chExt cx="9705221" cy="500137"/>
          </a:xfrm>
        </p:grpSpPr>
        <p:sp>
          <p:nvSpPr>
            <p:cNvPr id="101" name="Rectangle 100">
              <a:extLst>
                <a:ext uri="{FF2B5EF4-FFF2-40B4-BE49-F238E27FC236}">
                  <a16:creationId xmlns:a16="http://schemas.microsoft.com/office/drawing/2014/main" id="{B3AB5AB2-0D92-4427-AACC-028823314717}"/>
                </a:ext>
              </a:extLst>
            </p:cNvPr>
            <p:cNvSpPr/>
            <p:nvPr/>
          </p:nvSpPr>
          <p:spPr>
            <a:xfrm>
              <a:off x="1669595" y="5817481"/>
              <a:ext cx="8262718" cy="500137"/>
            </a:xfrm>
            <a:prstGeom prst="rect">
              <a:avLst/>
            </a:prstGeom>
            <a:solidFill>
              <a:schemeClr val="accent4">
                <a:lumMod val="40000"/>
                <a:lumOff val="60000"/>
              </a:schemeClr>
            </a:solidFill>
          </p:spPr>
          <p:txBody>
            <a:bodyPr wrap="square" lIns="68580" tIns="34290" rIns="68580" bIns="34290">
              <a:spAutoFit/>
            </a:bodyPr>
            <a:lstStyle/>
            <a:p>
              <a:pPr marL="168275"/>
              <a:r>
                <a:rPr lang="en-GB" sz="2800">
                  <a:solidFill>
                    <a:prstClr val="black"/>
                  </a:solidFill>
                  <a:latin typeface="Century Gothic" pitchFamily="34" charset="0"/>
                </a:rPr>
                <a:t>Which liquid goes in each test tube?</a:t>
              </a:r>
            </a:p>
          </p:txBody>
        </p:sp>
        <p:sp>
          <p:nvSpPr>
            <p:cNvPr id="102" name="Rectangle 101">
              <a:extLst>
                <a:ext uri="{FF2B5EF4-FFF2-40B4-BE49-F238E27FC236}">
                  <a16:creationId xmlns:a16="http://schemas.microsoft.com/office/drawing/2014/main" id="{A1E08A9A-7627-4C57-B5DD-D2B91C4CE017}"/>
                </a:ext>
              </a:extLst>
            </p:cNvPr>
            <p:cNvSpPr/>
            <p:nvPr/>
          </p:nvSpPr>
          <p:spPr>
            <a:xfrm>
              <a:off x="227092" y="5817482"/>
              <a:ext cx="1304927" cy="4672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latin typeface="Century Gothic" panose="020B0502020202020204" pitchFamily="34" charset="0"/>
                </a:rPr>
                <a:t>ENGAGE</a:t>
              </a:r>
            </a:p>
          </p:txBody>
        </p:sp>
      </p:grpSp>
      <p:pic>
        <p:nvPicPr>
          <p:cNvPr id="1031" name="Picture 1030">
            <a:extLst>
              <a:ext uri="{FF2B5EF4-FFF2-40B4-BE49-F238E27FC236}">
                <a16:creationId xmlns:a16="http://schemas.microsoft.com/office/drawing/2014/main" id="{D3BE8158-0D4A-4DB1-9B13-208F8AD6AB08}"/>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89000" contrast="-40000"/>
                    </a14:imgEffect>
                  </a14:imgLayer>
                </a14:imgProps>
              </a:ext>
              <a:ext uri="{28A0092B-C50C-407E-A947-70E740481C1C}">
                <a14:useLocalDpi xmlns:a14="http://schemas.microsoft.com/office/drawing/2010/main"/>
              </a:ext>
            </a:extLst>
          </a:blip>
          <a:stretch>
            <a:fillRect/>
          </a:stretch>
        </p:blipFill>
        <p:spPr>
          <a:xfrm rot="248012">
            <a:off x="3066846" y="1726511"/>
            <a:ext cx="1045110" cy="1045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HeroicExtremeRightFacing"/>
            <a:lightRig rig="twoPt" dir="t">
              <a:rot lat="0" lon="0" rev="7200000"/>
            </a:lightRig>
          </a:scene3d>
          <a:sp3d>
            <a:bevelT w="25400" h="19050"/>
            <a:contourClr>
              <a:srgbClr val="FFFFFF"/>
            </a:contourClr>
          </a:sp3d>
        </p:spPr>
      </p:pic>
      <p:sp>
        <p:nvSpPr>
          <p:cNvPr id="1032" name="TextBox 1031">
            <a:extLst>
              <a:ext uri="{FF2B5EF4-FFF2-40B4-BE49-F238E27FC236}">
                <a16:creationId xmlns:a16="http://schemas.microsoft.com/office/drawing/2014/main" id="{634E1128-953A-4F1B-8D16-76C0DAD5C869}"/>
              </a:ext>
            </a:extLst>
          </p:cNvPr>
          <p:cNvSpPr txBox="1"/>
          <p:nvPr/>
        </p:nvSpPr>
        <p:spPr>
          <a:xfrm rot="624272">
            <a:off x="3138984" y="1897043"/>
            <a:ext cx="927392" cy="584775"/>
          </a:xfrm>
          <a:prstGeom prst="rect">
            <a:avLst/>
          </a:prstGeom>
          <a:noFill/>
          <a:scene3d>
            <a:camera prst="perspectiveContrastingRightFacing"/>
            <a:lightRig rig="threePt" dir="t"/>
          </a:scene3d>
        </p:spPr>
        <p:txBody>
          <a:bodyPr wrap="square" rtlCol="0">
            <a:spAutoFit/>
          </a:bodyPr>
          <a:lstStyle/>
          <a:p>
            <a:r>
              <a:rPr lang="en-GB" sz="1600" b="1">
                <a:latin typeface="Century Gothic" panose="020B0502020202020204" pitchFamily="34" charset="0"/>
              </a:rPr>
              <a:t>sour or soapy?</a:t>
            </a:r>
          </a:p>
        </p:txBody>
      </p:sp>
      <p:grpSp>
        <p:nvGrpSpPr>
          <p:cNvPr id="1046" name="Group 1045">
            <a:extLst>
              <a:ext uri="{FF2B5EF4-FFF2-40B4-BE49-F238E27FC236}">
                <a16:creationId xmlns:a16="http://schemas.microsoft.com/office/drawing/2014/main" id="{AD4F2454-F426-4D8E-8D77-00994BFE7C1F}"/>
              </a:ext>
            </a:extLst>
          </p:cNvPr>
          <p:cNvGrpSpPr/>
          <p:nvPr/>
        </p:nvGrpSpPr>
        <p:grpSpPr>
          <a:xfrm>
            <a:off x="3089010" y="1700446"/>
            <a:ext cx="468445" cy="414656"/>
            <a:chOff x="-4209567" y="2334966"/>
            <a:chExt cx="4587524" cy="3440427"/>
          </a:xfrm>
          <a:scene3d>
            <a:camera prst="perspectiveContrastingRightFacing"/>
            <a:lightRig rig="threePt" dir="t"/>
          </a:scene3d>
        </p:grpSpPr>
        <p:sp>
          <p:nvSpPr>
            <p:cNvPr id="1045" name="Rectangle: Rounded Corners 1044">
              <a:extLst>
                <a:ext uri="{FF2B5EF4-FFF2-40B4-BE49-F238E27FC236}">
                  <a16:creationId xmlns:a16="http://schemas.microsoft.com/office/drawing/2014/main" id="{E21FE1D3-5C50-4771-A752-5B0C20C7525A}"/>
                </a:ext>
              </a:extLst>
            </p:cNvPr>
            <p:cNvSpPr/>
            <p:nvPr/>
          </p:nvSpPr>
          <p:spPr>
            <a:xfrm>
              <a:off x="-3525024" y="3137589"/>
              <a:ext cx="3185390" cy="20353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4" name="Picture 1043">
              <a:extLst>
                <a:ext uri="{FF2B5EF4-FFF2-40B4-BE49-F238E27FC236}">
                  <a16:creationId xmlns:a16="http://schemas.microsoft.com/office/drawing/2014/main" id="{8E1B561B-75D9-47BD-9774-84610C34F1F4}"/>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09567" y="2334966"/>
              <a:ext cx="4587524" cy="3440427"/>
            </a:xfrm>
            <a:prstGeom prst="rect">
              <a:avLst/>
            </a:prstGeom>
          </p:spPr>
        </p:pic>
      </p:grpSp>
      <p:grpSp>
        <p:nvGrpSpPr>
          <p:cNvPr id="128" name="Group 127">
            <a:extLst>
              <a:ext uri="{FF2B5EF4-FFF2-40B4-BE49-F238E27FC236}">
                <a16:creationId xmlns:a16="http://schemas.microsoft.com/office/drawing/2014/main" id="{4EB5A862-1D05-42B3-8394-E426E6E8CBD9}"/>
              </a:ext>
            </a:extLst>
          </p:cNvPr>
          <p:cNvGrpSpPr/>
          <p:nvPr/>
        </p:nvGrpSpPr>
        <p:grpSpPr>
          <a:xfrm>
            <a:off x="3557455" y="2321938"/>
            <a:ext cx="468445" cy="414656"/>
            <a:chOff x="-4209567" y="2334966"/>
            <a:chExt cx="4587524" cy="3440427"/>
          </a:xfrm>
          <a:scene3d>
            <a:camera prst="perspectiveContrastingRightFacing"/>
            <a:lightRig rig="threePt" dir="t"/>
          </a:scene3d>
        </p:grpSpPr>
        <p:sp>
          <p:nvSpPr>
            <p:cNvPr id="129" name="Rectangle: Rounded Corners 128">
              <a:extLst>
                <a:ext uri="{FF2B5EF4-FFF2-40B4-BE49-F238E27FC236}">
                  <a16:creationId xmlns:a16="http://schemas.microsoft.com/office/drawing/2014/main" id="{B893708D-0F0A-4FAC-B3BB-E7B4F6381E83}"/>
                </a:ext>
              </a:extLst>
            </p:cNvPr>
            <p:cNvSpPr/>
            <p:nvPr/>
          </p:nvSpPr>
          <p:spPr>
            <a:xfrm>
              <a:off x="-3525024" y="3137589"/>
              <a:ext cx="3185390" cy="20353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0" name="Picture 129">
              <a:extLst>
                <a:ext uri="{FF2B5EF4-FFF2-40B4-BE49-F238E27FC236}">
                  <a16:creationId xmlns:a16="http://schemas.microsoft.com/office/drawing/2014/main" id="{84B8C0F7-FB9A-42AA-8CDF-B3F38490DF39}"/>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09567" y="2334966"/>
              <a:ext cx="4587524" cy="3440427"/>
            </a:xfrm>
            <a:prstGeom prst="rect">
              <a:avLst/>
            </a:prstGeom>
          </p:spPr>
        </p:pic>
      </p:grpSp>
      <p:grpSp>
        <p:nvGrpSpPr>
          <p:cNvPr id="1029" name="Group 1028">
            <a:extLst>
              <a:ext uri="{FF2B5EF4-FFF2-40B4-BE49-F238E27FC236}">
                <a16:creationId xmlns:a16="http://schemas.microsoft.com/office/drawing/2014/main" id="{E560B951-FD3B-463A-9027-FAD129206688}"/>
              </a:ext>
            </a:extLst>
          </p:cNvPr>
          <p:cNvGrpSpPr/>
          <p:nvPr/>
        </p:nvGrpSpPr>
        <p:grpSpPr>
          <a:xfrm>
            <a:off x="284483" y="195667"/>
            <a:ext cx="3827073" cy="1990724"/>
            <a:chOff x="230842" y="124927"/>
            <a:chExt cx="4420413" cy="1990724"/>
          </a:xfrm>
        </p:grpSpPr>
        <p:sp>
          <p:nvSpPr>
            <p:cNvPr id="17" name="Rectangle 16">
              <a:extLst>
                <a:ext uri="{FF2B5EF4-FFF2-40B4-BE49-F238E27FC236}">
                  <a16:creationId xmlns:a16="http://schemas.microsoft.com/office/drawing/2014/main" id="{CDCFFDAE-2621-4734-A877-50D33F12CFF9}"/>
                </a:ext>
              </a:extLst>
            </p:cNvPr>
            <p:cNvSpPr/>
            <p:nvPr/>
          </p:nvSpPr>
          <p:spPr>
            <a:xfrm>
              <a:off x="230842" y="124927"/>
              <a:ext cx="4150658" cy="1990724"/>
            </a:xfrm>
            <a:prstGeom prst="rect">
              <a:avLst/>
            </a:prstGeom>
            <a:solidFill>
              <a:srgbClr val="C7BA74">
                <a:alpha val="81961"/>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CE86447-2680-456F-AEF3-55151A2D6955}"/>
                </a:ext>
              </a:extLst>
            </p:cNvPr>
            <p:cNvSpPr txBox="1"/>
            <p:nvPr/>
          </p:nvSpPr>
          <p:spPr>
            <a:xfrm>
              <a:off x="287237" y="218835"/>
              <a:ext cx="4364018" cy="1815882"/>
            </a:xfrm>
            <a:prstGeom prst="rect">
              <a:avLst/>
            </a:prstGeom>
            <a:noFill/>
          </p:spPr>
          <p:txBody>
            <a:bodyPr wrap="square" rtlCol="0">
              <a:spAutoFit/>
            </a:bodyPr>
            <a:lstStyle/>
            <a:p>
              <a:r>
                <a:rPr lang="en-GB" sz="2800">
                  <a:solidFill>
                    <a:schemeClr val="bg1"/>
                  </a:solidFill>
                  <a:latin typeface="Century Gothic" panose="020B0502020202020204" pitchFamily="34" charset="0"/>
                </a:rPr>
                <a:t>You are locked in.</a:t>
              </a:r>
            </a:p>
            <a:p>
              <a:r>
                <a:rPr lang="en-GB" sz="2800">
                  <a:solidFill>
                    <a:schemeClr val="bg1"/>
                  </a:solidFill>
                  <a:latin typeface="Century Gothic" panose="020B0502020202020204" pitchFamily="34" charset="0"/>
                </a:rPr>
                <a:t>You have until the end of the lesson to escape.</a:t>
              </a:r>
            </a:p>
          </p:txBody>
        </p:sp>
      </p:grpSp>
      <p:grpSp>
        <p:nvGrpSpPr>
          <p:cNvPr id="98" name="Group 97">
            <a:extLst>
              <a:ext uri="{FF2B5EF4-FFF2-40B4-BE49-F238E27FC236}">
                <a16:creationId xmlns:a16="http://schemas.microsoft.com/office/drawing/2014/main" id="{8EF8175A-D6FA-47F0-AFFD-DC1350DF5A9A}"/>
              </a:ext>
            </a:extLst>
          </p:cNvPr>
          <p:cNvGrpSpPr/>
          <p:nvPr/>
        </p:nvGrpSpPr>
        <p:grpSpPr>
          <a:xfrm>
            <a:off x="4162148" y="254679"/>
            <a:ext cx="4640066" cy="5551059"/>
            <a:chOff x="9709176" y="538961"/>
            <a:chExt cx="4640066" cy="5551059"/>
          </a:xfrm>
        </p:grpSpPr>
        <p:sp>
          <p:nvSpPr>
            <p:cNvPr id="97" name="Rectangle 96">
              <a:extLst>
                <a:ext uri="{FF2B5EF4-FFF2-40B4-BE49-F238E27FC236}">
                  <a16:creationId xmlns:a16="http://schemas.microsoft.com/office/drawing/2014/main" id="{3C56A2E4-D51A-4DA4-9F6D-5B117F628B3C}"/>
                </a:ext>
              </a:extLst>
            </p:cNvPr>
            <p:cNvSpPr/>
            <p:nvPr/>
          </p:nvSpPr>
          <p:spPr>
            <a:xfrm>
              <a:off x="9709176" y="541290"/>
              <a:ext cx="4627807" cy="5548730"/>
            </a:xfrm>
            <a:prstGeom prst="rect">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Group 95">
              <a:extLst>
                <a:ext uri="{FF2B5EF4-FFF2-40B4-BE49-F238E27FC236}">
                  <a16:creationId xmlns:a16="http://schemas.microsoft.com/office/drawing/2014/main" id="{093E44F0-7A1D-49B5-A12A-8BA19F64D8E6}"/>
                </a:ext>
              </a:extLst>
            </p:cNvPr>
            <p:cNvGrpSpPr/>
            <p:nvPr/>
          </p:nvGrpSpPr>
          <p:grpSpPr>
            <a:xfrm>
              <a:off x="9716493" y="538961"/>
              <a:ext cx="4632749" cy="5520340"/>
              <a:chOff x="9574511" y="680862"/>
              <a:chExt cx="4632749" cy="5520340"/>
            </a:xfrm>
          </p:grpSpPr>
          <p:sp>
            <p:nvSpPr>
              <p:cNvPr id="23" name="TextBox 22">
                <a:extLst>
                  <a:ext uri="{FF2B5EF4-FFF2-40B4-BE49-F238E27FC236}">
                    <a16:creationId xmlns:a16="http://schemas.microsoft.com/office/drawing/2014/main" id="{C635FAC9-F9C7-4155-972E-09CCD0DBC62D}"/>
                  </a:ext>
                </a:extLst>
              </p:cNvPr>
              <p:cNvSpPr txBox="1"/>
              <p:nvPr/>
            </p:nvSpPr>
            <p:spPr>
              <a:xfrm>
                <a:off x="9574511" y="680862"/>
                <a:ext cx="4632749" cy="2246769"/>
              </a:xfrm>
              <a:prstGeom prst="rect">
                <a:avLst/>
              </a:prstGeom>
              <a:solidFill>
                <a:schemeClr val="bg1"/>
              </a:solidFill>
              <a:effectLst>
                <a:outerShdw blurRad="50800" dist="38100" dir="13500000" algn="br" rotWithShape="0">
                  <a:prstClr val="black">
                    <a:alpha val="40000"/>
                  </a:prstClr>
                </a:outerShdw>
              </a:effectLst>
            </p:spPr>
            <p:txBody>
              <a:bodyPr wrap="square" rtlCol="0">
                <a:spAutoFit/>
              </a:bodyPr>
              <a:lstStyle/>
              <a:p>
                <a:r>
                  <a:rPr lang="en-US" sz="2800" dirty="0">
                    <a:latin typeface="Century Gothic" panose="020B0502020202020204" pitchFamily="34" charset="0"/>
                  </a:rPr>
                  <a:t>Here are 3 liquids. </a:t>
                </a:r>
              </a:p>
              <a:p>
                <a:r>
                  <a:rPr lang="en-US" sz="2800" dirty="0">
                    <a:latin typeface="Century Gothic" panose="020B0502020202020204" pitchFamily="34" charset="0"/>
                  </a:rPr>
                  <a:t>They are different. Pour the right liquid into each tube and the door will unlock.</a:t>
                </a:r>
              </a:p>
            </p:txBody>
          </p:sp>
          <p:grpSp>
            <p:nvGrpSpPr>
              <p:cNvPr id="1049" name="Group 1048">
                <a:extLst>
                  <a:ext uri="{FF2B5EF4-FFF2-40B4-BE49-F238E27FC236}">
                    <a16:creationId xmlns:a16="http://schemas.microsoft.com/office/drawing/2014/main" id="{C52E6B15-B350-440A-8C42-6027C8A74B5F}"/>
                  </a:ext>
                </a:extLst>
              </p:cNvPr>
              <p:cNvGrpSpPr/>
              <p:nvPr/>
            </p:nvGrpSpPr>
            <p:grpSpPr>
              <a:xfrm>
                <a:off x="9605756" y="3841610"/>
                <a:ext cx="3018559" cy="1746905"/>
                <a:chOff x="9899669" y="4546960"/>
                <a:chExt cx="1284732" cy="866546"/>
              </a:xfrm>
            </p:grpSpPr>
            <p:pic>
              <p:nvPicPr>
                <p:cNvPr id="88" name="Picture 87">
                  <a:extLst>
                    <a:ext uri="{FF2B5EF4-FFF2-40B4-BE49-F238E27FC236}">
                      <a16:creationId xmlns:a16="http://schemas.microsoft.com/office/drawing/2014/main" id="{63F17E33-A02C-4EDE-9A44-C80BFC01568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99669" y="4549100"/>
                  <a:ext cx="344515" cy="864406"/>
                </a:xfrm>
                <a:prstGeom prst="rect">
                  <a:avLst/>
                </a:prstGeom>
              </p:spPr>
            </p:pic>
            <p:pic>
              <p:nvPicPr>
                <p:cNvPr id="91" name="Picture 90">
                  <a:extLst>
                    <a:ext uri="{FF2B5EF4-FFF2-40B4-BE49-F238E27FC236}">
                      <a16:creationId xmlns:a16="http://schemas.microsoft.com/office/drawing/2014/main" id="{3FE24052-086C-4A4E-BBCA-25073064A88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86870" y="4546960"/>
                  <a:ext cx="344515" cy="864406"/>
                </a:xfrm>
                <a:prstGeom prst="rect">
                  <a:avLst/>
                </a:prstGeom>
              </p:spPr>
            </p:pic>
            <p:pic>
              <p:nvPicPr>
                <p:cNvPr id="92" name="Picture 91">
                  <a:extLst>
                    <a:ext uri="{FF2B5EF4-FFF2-40B4-BE49-F238E27FC236}">
                      <a16:creationId xmlns:a16="http://schemas.microsoft.com/office/drawing/2014/main" id="{D1B8229A-32D9-4D75-B112-38707D0FF23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451102" y="4548872"/>
                  <a:ext cx="344515" cy="864406"/>
                </a:xfrm>
                <a:prstGeom prst="rect">
                  <a:avLst/>
                </a:prstGeom>
              </p:spPr>
            </p:pic>
            <p:sp>
              <p:nvSpPr>
                <p:cNvPr id="89" name="TextBox 88">
                  <a:extLst>
                    <a:ext uri="{FF2B5EF4-FFF2-40B4-BE49-F238E27FC236}">
                      <a16:creationId xmlns:a16="http://schemas.microsoft.com/office/drawing/2014/main" id="{E37B9E94-2156-4B11-AC58-495B2FECFE97}"/>
                    </a:ext>
                  </a:extLst>
                </p:cNvPr>
                <p:cNvSpPr txBox="1"/>
                <p:nvPr/>
              </p:nvSpPr>
              <p:spPr>
                <a:xfrm>
                  <a:off x="9973419" y="4833533"/>
                  <a:ext cx="691483" cy="229007"/>
                </a:xfrm>
                <a:prstGeom prst="rect">
                  <a:avLst/>
                </a:prstGeom>
                <a:noFill/>
              </p:spPr>
              <p:txBody>
                <a:bodyPr wrap="square" rtlCol="0">
                  <a:spAutoFit/>
                </a:bodyPr>
                <a:lstStyle/>
                <a:p>
                  <a:r>
                    <a:rPr lang="en-GB" sz="2400" b="1">
                      <a:latin typeface="+mj-lt"/>
                    </a:rPr>
                    <a:t>2</a:t>
                  </a:r>
                </a:p>
              </p:txBody>
            </p:sp>
            <p:sp>
              <p:nvSpPr>
                <p:cNvPr id="94" name="TextBox 93">
                  <a:extLst>
                    <a:ext uri="{FF2B5EF4-FFF2-40B4-BE49-F238E27FC236}">
                      <a16:creationId xmlns:a16="http://schemas.microsoft.com/office/drawing/2014/main" id="{A3E3C0EF-88E7-45D8-8AA2-160729D1F3AF}"/>
                    </a:ext>
                  </a:extLst>
                </p:cNvPr>
                <p:cNvSpPr txBox="1"/>
                <p:nvPr/>
              </p:nvSpPr>
              <p:spPr>
                <a:xfrm>
                  <a:off x="10267786" y="4839825"/>
                  <a:ext cx="691483" cy="461665"/>
                </a:xfrm>
                <a:prstGeom prst="rect">
                  <a:avLst/>
                </a:prstGeom>
                <a:noFill/>
              </p:spPr>
              <p:txBody>
                <a:bodyPr wrap="square" rtlCol="0">
                  <a:spAutoFit/>
                </a:bodyPr>
                <a:lstStyle/>
                <a:p>
                  <a:r>
                    <a:rPr lang="en-GB" sz="2400" b="1">
                      <a:latin typeface="+mj-lt"/>
                    </a:rPr>
                    <a:t>7</a:t>
                  </a:r>
                </a:p>
              </p:txBody>
            </p:sp>
            <p:sp>
              <p:nvSpPr>
                <p:cNvPr id="95" name="TextBox 94">
                  <a:extLst>
                    <a:ext uri="{FF2B5EF4-FFF2-40B4-BE49-F238E27FC236}">
                      <a16:creationId xmlns:a16="http://schemas.microsoft.com/office/drawing/2014/main" id="{C15D414F-0411-4D1A-8669-99C912407FF1}"/>
                    </a:ext>
                  </a:extLst>
                </p:cNvPr>
                <p:cNvSpPr txBox="1"/>
                <p:nvPr/>
              </p:nvSpPr>
              <p:spPr>
                <a:xfrm>
                  <a:off x="10492918" y="4833533"/>
                  <a:ext cx="691483" cy="229007"/>
                </a:xfrm>
                <a:prstGeom prst="rect">
                  <a:avLst/>
                </a:prstGeom>
                <a:noFill/>
              </p:spPr>
              <p:txBody>
                <a:bodyPr wrap="square" rtlCol="0">
                  <a:spAutoFit/>
                </a:bodyPr>
                <a:lstStyle/>
                <a:p>
                  <a:r>
                    <a:rPr lang="en-GB" sz="2400" b="1">
                      <a:latin typeface="+mj-lt"/>
                    </a:rPr>
                    <a:t>11</a:t>
                  </a:r>
                </a:p>
              </p:txBody>
            </p:sp>
          </p:grpSp>
          <p:pic>
            <p:nvPicPr>
              <p:cNvPr id="1048" name="Picture 1047">
                <a:extLst>
                  <a:ext uri="{FF2B5EF4-FFF2-40B4-BE49-F238E27FC236}">
                    <a16:creationId xmlns:a16="http://schemas.microsoft.com/office/drawing/2014/main" id="{62D7AAD7-A934-40A0-BB3A-EE8A99A1DD7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864239" y="3153202"/>
                <a:ext cx="1947542" cy="3048000"/>
              </a:xfrm>
              <a:prstGeom prst="rect">
                <a:avLst/>
              </a:prstGeom>
            </p:spPr>
          </p:pic>
          <p:sp>
            <p:nvSpPr>
              <p:cNvPr id="1050" name="Freeform: Shape 1049">
                <a:extLst>
                  <a:ext uri="{FF2B5EF4-FFF2-40B4-BE49-F238E27FC236}">
                    <a16:creationId xmlns:a16="http://schemas.microsoft.com/office/drawing/2014/main" id="{BFF01A54-B692-44FD-98C3-A29822A7056C}"/>
                  </a:ext>
                </a:extLst>
              </p:cNvPr>
              <p:cNvSpPr/>
              <p:nvPr/>
            </p:nvSpPr>
            <p:spPr>
              <a:xfrm>
                <a:off x="10117200" y="3122939"/>
                <a:ext cx="2469777" cy="1424998"/>
              </a:xfrm>
              <a:custGeom>
                <a:avLst/>
                <a:gdLst>
                  <a:gd name="connsiteX0" fmla="*/ 25421 w 2469777"/>
                  <a:gd name="connsiteY0" fmla="*/ 1424998 h 1424998"/>
                  <a:gd name="connsiteX1" fmla="*/ 1358 w 2469777"/>
                  <a:gd name="connsiteY1" fmla="*/ 438408 h 1424998"/>
                  <a:gd name="connsiteX2" fmla="*/ 61516 w 2469777"/>
                  <a:gd name="connsiteY2" fmla="*/ 113556 h 1424998"/>
                  <a:gd name="connsiteX3" fmla="*/ 386368 w 2469777"/>
                  <a:gd name="connsiteY3" fmla="*/ 29335 h 1424998"/>
                  <a:gd name="connsiteX4" fmla="*/ 1902347 w 2469777"/>
                  <a:gd name="connsiteY4" fmla="*/ 5272 h 1424998"/>
                  <a:gd name="connsiteX5" fmla="*/ 2407674 w 2469777"/>
                  <a:gd name="connsiteY5" fmla="*/ 29335 h 1424998"/>
                  <a:gd name="connsiteX6" fmla="*/ 2443768 w 2469777"/>
                  <a:gd name="connsiteY6" fmla="*/ 281998 h 142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777" h="1424998">
                    <a:moveTo>
                      <a:pt x="25421" y="1424998"/>
                    </a:moveTo>
                    <a:cubicBezTo>
                      <a:pt x="10381" y="1040990"/>
                      <a:pt x="-4658" y="656982"/>
                      <a:pt x="1358" y="438408"/>
                    </a:cubicBezTo>
                    <a:cubicBezTo>
                      <a:pt x="7374" y="219834"/>
                      <a:pt x="-2652" y="181735"/>
                      <a:pt x="61516" y="113556"/>
                    </a:cubicBezTo>
                    <a:cubicBezTo>
                      <a:pt x="125684" y="45377"/>
                      <a:pt x="79563" y="47382"/>
                      <a:pt x="386368" y="29335"/>
                    </a:cubicBezTo>
                    <a:cubicBezTo>
                      <a:pt x="693173" y="11288"/>
                      <a:pt x="1565463" y="5272"/>
                      <a:pt x="1902347" y="5272"/>
                    </a:cubicBezTo>
                    <a:cubicBezTo>
                      <a:pt x="2239231" y="5272"/>
                      <a:pt x="2317437" y="-16786"/>
                      <a:pt x="2407674" y="29335"/>
                    </a:cubicBezTo>
                    <a:cubicBezTo>
                      <a:pt x="2497911" y="75456"/>
                      <a:pt x="2470839" y="178727"/>
                      <a:pt x="2443768" y="28199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52" name="Straight Connector 1051">
                <a:extLst>
                  <a:ext uri="{FF2B5EF4-FFF2-40B4-BE49-F238E27FC236}">
                    <a16:creationId xmlns:a16="http://schemas.microsoft.com/office/drawing/2014/main" id="{CD72B8CE-32A5-44A5-AD4D-17D35C853B93}"/>
                  </a:ext>
                </a:extLst>
              </p:cNvPr>
              <p:cNvCxnSpPr/>
              <p:nvPr/>
            </p:nvCxnSpPr>
            <p:spPr>
              <a:xfrm>
                <a:off x="10117200" y="4075831"/>
                <a:ext cx="0" cy="63707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Freeform: Shape 136">
                <a:extLst>
                  <a:ext uri="{FF2B5EF4-FFF2-40B4-BE49-F238E27FC236}">
                    <a16:creationId xmlns:a16="http://schemas.microsoft.com/office/drawing/2014/main" id="{B1D59BE5-85BA-4ECC-91DD-348056ADEC9D}"/>
                  </a:ext>
                </a:extLst>
              </p:cNvPr>
              <p:cNvSpPr/>
              <p:nvPr/>
            </p:nvSpPr>
            <p:spPr>
              <a:xfrm>
                <a:off x="10791998" y="3110255"/>
                <a:ext cx="1794980" cy="1424998"/>
              </a:xfrm>
              <a:custGeom>
                <a:avLst/>
                <a:gdLst>
                  <a:gd name="connsiteX0" fmla="*/ 25421 w 2469777"/>
                  <a:gd name="connsiteY0" fmla="*/ 1424998 h 1424998"/>
                  <a:gd name="connsiteX1" fmla="*/ 1358 w 2469777"/>
                  <a:gd name="connsiteY1" fmla="*/ 438408 h 1424998"/>
                  <a:gd name="connsiteX2" fmla="*/ 61516 w 2469777"/>
                  <a:gd name="connsiteY2" fmla="*/ 113556 h 1424998"/>
                  <a:gd name="connsiteX3" fmla="*/ 386368 w 2469777"/>
                  <a:gd name="connsiteY3" fmla="*/ 29335 h 1424998"/>
                  <a:gd name="connsiteX4" fmla="*/ 1902347 w 2469777"/>
                  <a:gd name="connsiteY4" fmla="*/ 5272 h 1424998"/>
                  <a:gd name="connsiteX5" fmla="*/ 2407674 w 2469777"/>
                  <a:gd name="connsiteY5" fmla="*/ 29335 h 1424998"/>
                  <a:gd name="connsiteX6" fmla="*/ 2443768 w 2469777"/>
                  <a:gd name="connsiteY6" fmla="*/ 281998 h 142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777" h="1424998">
                    <a:moveTo>
                      <a:pt x="25421" y="1424998"/>
                    </a:moveTo>
                    <a:cubicBezTo>
                      <a:pt x="10381" y="1040990"/>
                      <a:pt x="-4658" y="656982"/>
                      <a:pt x="1358" y="438408"/>
                    </a:cubicBezTo>
                    <a:cubicBezTo>
                      <a:pt x="7374" y="219834"/>
                      <a:pt x="-2652" y="181735"/>
                      <a:pt x="61516" y="113556"/>
                    </a:cubicBezTo>
                    <a:cubicBezTo>
                      <a:pt x="125684" y="45377"/>
                      <a:pt x="79563" y="47382"/>
                      <a:pt x="386368" y="29335"/>
                    </a:cubicBezTo>
                    <a:cubicBezTo>
                      <a:pt x="693173" y="11288"/>
                      <a:pt x="1565463" y="5272"/>
                      <a:pt x="1902347" y="5272"/>
                    </a:cubicBezTo>
                    <a:cubicBezTo>
                      <a:pt x="2239231" y="5272"/>
                      <a:pt x="2317437" y="-16786"/>
                      <a:pt x="2407674" y="29335"/>
                    </a:cubicBezTo>
                    <a:cubicBezTo>
                      <a:pt x="2497911" y="75456"/>
                      <a:pt x="2470839" y="178727"/>
                      <a:pt x="2443768" y="28199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8" name="Straight Connector 137">
                <a:extLst>
                  <a:ext uri="{FF2B5EF4-FFF2-40B4-BE49-F238E27FC236}">
                    <a16:creationId xmlns:a16="http://schemas.microsoft.com/office/drawing/2014/main" id="{C1C5B620-C3AF-4B49-B6C5-5A2DB7F8FCA4}"/>
                  </a:ext>
                </a:extLst>
              </p:cNvPr>
              <p:cNvCxnSpPr>
                <a:cxnSpLocks/>
              </p:cNvCxnSpPr>
              <p:nvPr/>
            </p:nvCxnSpPr>
            <p:spPr>
              <a:xfrm>
                <a:off x="10791997" y="4063147"/>
                <a:ext cx="0" cy="63707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0" name="Freeform: Shape 139">
                <a:extLst>
                  <a:ext uri="{FF2B5EF4-FFF2-40B4-BE49-F238E27FC236}">
                    <a16:creationId xmlns:a16="http://schemas.microsoft.com/office/drawing/2014/main" id="{2CF20A75-F32A-4325-BBA8-31CC2A7358C1}"/>
                  </a:ext>
                </a:extLst>
              </p:cNvPr>
              <p:cNvSpPr/>
              <p:nvPr/>
            </p:nvSpPr>
            <p:spPr>
              <a:xfrm>
                <a:off x="11411340" y="3107433"/>
                <a:ext cx="1170180" cy="1424998"/>
              </a:xfrm>
              <a:custGeom>
                <a:avLst/>
                <a:gdLst>
                  <a:gd name="connsiteX0" fmla="*/ 25421 w 2469777"/>
                  <a:gd name="connsiteY0" fmla="*/ 1424998 h 1424998"/>
                  <a:gd name="connsiteX1" fmla="*/ 1358 w 2469777"/>
                  <a:gd name="connsiteY1" fmla="*/ 438408 h 1424998"/>
                  <a:gd name="connsiteX2" fmla="*/ 61516 w 2469777"/>
                  <a:gd name="connsiteY2" fmla="*/ 113556 h 1424998"/>
                  <a:gd name="connsiteX3" fmla="*/ 386368 w 2469777"/>
                  <a:gd name="connsiteY3" fmla="*/ 29335 h 1424998"/>
                  <a:gd name="connsiteX4" fmla="*/ 1902347 w 2469777"/>
                  <a:gd name="connsiteY4" fmla="*/ 5272 h 1424998"/>
                  <a:gd name="connsiteX5" fmla="*/ 2407674 w 2469777"/>
                  <a:gd name="connsiteY5" fmla="*/ 29335 h 1424998"/>
                  <a:gd name="connsiteX6" fmla="*/ 2443768 w 2469777"/>
                  <a:gd name="connsiteY6" fmla="*/ 281998 h 142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777" h="1424998">
                    <a:moveTo>
                      <a:pt x="25421" y="1424998"/>
                    </a:moveTo>
                    <a:cubicBezTo>
                      <a:pt x="10381" y="1040990"/>
                      <a:pt x="-4658" y="656982"/>
                      <a:pt x="1358" y="438408"/>
                    </a:cubicBezTo>
                    <a:cubicBezTo>
                      <a:pt x="7374" y="219834"/>
                      <a:pt x="-2652" y="181735"/>
                      <a:pt x="61516" y="113556"/>
                    </a:cubicBezTo>
                    <a:cubicBezTo>
                      <a:pt x="125684" y="45377"/>
                      <a:pt x="79563" y="47382"/>
                      <a:pt x="386368" y="29335"/>
                    </a:cubicBezTo>
                    <a:cubicBezTo>
                      <a:pt x="693173" y="11288"/>
                      <a:pt x="1565463" y="5272"/>
                      <a:pt x="1902347" y="5272"/>
                    </a:cubicBezTo>
                    <a:cubicBezTo>
                      <a:pt x="2239231" y="5272"/>
                      <a:pt x="2317437" y="-16786"/>
                      <a:pt x="2407674" y="29335"/>
                    </a:cubicBezTo>
                    <a:cubicBezTo>
                      <a:pt x="2497911" y="75456"/>
                      <a:pt x="2470839" y="178727"/>
                      <a:pt x="2443768" y="28199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1" name="Straight Connector 140">
                <a:extLst>
                  <a:ext uri="{FF2B5EF4-FFF2-40B4-BE49-F238E27FC236}">
                    <a16:creationId xmlns:a16="http://schemas.microsoft.com/office/drawing/2014/main" id="{F3752470-C059-4793-9B13-A8A48AFC7ABE}"/>
                  </a:ext>
                </a:extLst>
              </p:cNvPr>
              <p:cNvCxnSpPr>
                <a:cxnSpLocks/>
              </p:cNvCxnSpPr>
              <p:nvPr/>
            </p:nvCxnSpPr>
            <p:spPr>
              <a:xfrm>
                <a:off x="11411339" y="4060325"/>
                <a:ext cx="0" cy="63707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55" name="Rectangle 1054">
                <a:extLst>
                  <a:ext uri="{FF2B5EF4-FFF2-40B4-BE49-F238E27FC236}">
                    <a16:creationId xmlns:a16="http://schemas.microsoft.com/office/drawing/2014/main" id="{1E9E3D6B-29CB-4ED5-8C6B-D542FFFE90D3}"/>
                  </a:ext>
                </a:extLst>
              </p:cNvPr>
              <p:cNvSpPr/>
              <p:nvPr/>
            </p:nvSpPr>
            <p:spPr>
              <a:xfrm>
                <a:off x="12416591" y="3543928"/>
                <a:ext cx="369834" cy="297682"/>
              </a:xfrm>
              <a:prstGeom prst="rect">
                <a:avLst/>
              </a:pr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6" name="Group 55">
            <a:extLst>
              <a:ext uri="{FF2B5EF4-FFF2-40B4-BE49-F238E27FC236}">
                <a16:creationId xmlns:a16="http://schemas.microsoft.com/office/drawing/2014/main" id="{F7F1871B-4DAC-4E0B-BE73-390AA87090A4}"/>
              </a:ext>
            </a:extLst>
          </p:cNvPr>
          <p:cNvGrpSpPr/>
          <p:nvPr/>
        </p:nvGrpSpPr>
        <p:grpSpPr>
          <a:xfrm>
            <a:off x="796984" y="2746556"/>
            <a:ext cx="1156065" cy="1359692"/>
            <a:chOff x="488059" y="1666700"/>
            <a:chExt cx="1833193" cy="2111666"/>
          </a:xfrm>
        </p:grpSpPr>
        <p:pic>
          <p:nvPicPr>
            <p:cNvPr id="57" name="Picture 56">
              <a:extLst>
                <a:ext uri="{FF2B5EF4-FFF2-40B4-BE49-F238E27FC236}">
                  <a16:creationId xmlns:a16="http://schemas.microsoft.com/office/drawing/2014/main" id="{7FEBD898-FEB1-43C2-9039-B5B594A6881D}"/>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8059" y="1666700"/>
              <a:ext cx="1833193" cy="2061506"/>
            </a:xfrm>
            <a:prstGeom prst="rect">
              <a:avLst/>
            </a:prstGeom>
          </p:spPr>
        </p:pic>
        <p:sp>
          <p:nvSpPr>
            <p:cNvPr id="58" name="TextBox 57">
              <a:extLst>
                <a:ext uri="{FF2B5EF4-FFF2-40B4-BE49-F238E27FC236}">
                  <a16:creationId xmlns:a16="http://schemas.microsoft.com/office/drawing/2014/main" id="{E4C1A975-63E1-43AE-93C6-1208D725B33A}"/>
                </a:ext>
              </a:extLst>
            </p:cNvPr>
            <p:cNvSpPr txBox="1"/>
            <p:nvPr/>
          </p:nvSpPr>
          <p:spPr>
            <a:xfrm>
              <a:off x="1526443" y="2351533"/>
              <a:ext cx="358345" cy="477992"/>
            </a:xfrm>
            <a:prstGeom prst="rect">
              <a:avLst/>
            </a:prstGeom>
            <a:solidFill>
              <a:schemeClr val="bg1"/>
            </a:solidFill>
          </p:spPr>
          <p:txBody>
            <a:bodyPr wrap="square" rtlCol="0">
              <a:spAutoFit/>
            </a:bodyPr>
            <a:lstStyle/>
            <a:p>
              <a:pPr algn="ctr"/>
              <a:r>
                <a:rPr lang="en-GB" b="1">
                  <a:latin typeface="Century Gothic" panose="020B0502020202020204" pitchFamily="34" charset="0"/>
                </a:rPr>
                <a:t>A</a:t>
              </a:r>
            </a:p>
          </p:txBody>
        </p:sp>
        <p:sp>
          <p:nvSpPr>
            <p:cNvPr id="59" name="Arc 58">
              <a:extLst>
                <a:ext uri="{FF2B5EF4-FFF2-40B4-BE49-F238E27FC236}">
                  <a16:creationId xmlns:a16="http://schemas.microsoft.com/office/drawing/2014/main" id="{02CEDE4B-A49F-4EC3-839D-D6FAB037E660}"/>
                </a:ext>
              </a:extLst>
            </p:cNvPr>
            <p:cNvSpPr/>
            <p:nvPr/>
          </p:nvSpPr>
          <p:spPr>
            <a:xfrm rot="10800000">
              <a:off x="1133445" y="3300413"/>
              <a:ext cx="1121782" cy="477953"/>
            </a:xfrm>
            <a:prstGeom prst="arc">
              <a:avLst>
                <a:gd name="adj1" fmla="val 1149920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4CD27FEE-A4AA-4B96-8B25-6617F6015B72}"/>
              </a:ext>
            </a:extLst>
          </p:cNvPr>
          <p:cNvGrpSpPr/>
          <p:nvPr/>
        </p:nvGrpSpPr>
        <p:grpSpPr>
          <a:xfrm>
            <a:off x="1590808" y="2623998"/>
            <a:ext cx="1156065" cy="1359692"/>
            <a:chOff x="488059" y="1666700"/>
            <a:chExt cx="1833193" cy="2111666"/>
          </a:xfrm>
        </p:grpSpPr>
        <p:pic>
          <p:nvPicPr>
            <p:cNvPr id="61" name="Picture 60">
              <a:extLst>
                <a:ext uri="{FF2B5EF4-FFF2-40B4-BE49-F238E27FC236}">
                  <a16:creationId xmlns:a16="http://schemas.microsoft.com/office/drawing/2014/main" id="{5F9A2E7C-5130-4958-884A-A342FFD771CA}"/>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8059" y="1666700"/>
              <a:ext cx="1833193" cy="2061506"/>
            </a:xfrm>
            <a:prstGeom prst="rect">
              <a:avLst/>
            </a:prstGeom>
          </p:spPr>
        </p:pic>
        <p:sp>
          <p:nvSpPr>
            <p:cNvPr id="62" name="TextBox 61">
              <a:extLst>
                <a:ext uri="{FF2B5EF4-FFF2-40B4-BE49-F238E27FC236}">
                  <a16:creationId xmlns:a16="http://schemas.microsoft.com/office/drawing/2014/main" id="{CF6E7FAF-4F46-44BF-9686-FA1318A6605D}"/>
                </a:ext>
              </a:extLst>
            </p:cNvPr>
            <p:cNvSpPr txBox="1"/>
            <p:nvPr/>
          </p:nvSpPr>
          <p:spPr>
            <a:xfrm>
              <a:off x="1526443" y="2351533"/>
              <a:ext cx="358345" cy="477992"/>
            </a:xfrm>
            <a:prstGeom prst="rect">
              <a:avLst/>
            </a:prstGeom>
            <a:solidFill>
              <a:schemeClr val="bg1"/>
            </a:solidFill>
          </p:spPr>
          <p:txBody>
            <a:bodyPr wrap="square" rtlCol="0">
              <a:spAutoFit/>
            </a:bodyPr>
            <a:lstStyle/>
            <a:p>
              <a:pPr algn="ctr"/>
              <a:r>
                <a:rPr lang="en-GB" b="1">
                  <a:latin typeface="Century Gothic" panose="020B0502020202020204" pitchFamily="34" charset="0"/>
                </a:rPr>
                <a:t>B</a:t>
              </a:r>
            </a:p>
          </p:txBody>
        </p:sp>
        <p:sp>
          <p:nvSpPr>
            <p:cNvPr id="63" name="Arc 62">
              <a:extLst>
                <a:ext uri="{FF2B5EF4-FFF2-40B4-BE49-F238E27FC236}">
                  <a16:creationId xmlns:a16="http://schemas.microsoft.com/office/drawing/2014/main" id="{EA8F80C3-B3B1-4EB0-94CC-6FE59DA58B54}"/>
                </a:ext>
              </a:extLst>
            </p:cNvPr>
            <p:cNvSpPr/>
            <p:nvPr/>
          </p:nvSpPr>
          <p:spPr>
            <a:xfrm rot="10800000">
              <a:off x="1133445" y="3300413"/>
              <a:ext cx="1121782" cy="477953"/>
            </a:xfrm>
            <a:prstGeom prst="arc">
              <a:avLst>
                <a:gd name="adj1" fmla="val 1149920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4" name="Group 63">
            <a:extLst>
              <a:ext uri="{FF2B5EF4-FFF2-40B4-BE49-F238E27FC236}">
                <a16:creationId xmlns:a16="http://schemas.microsoft.com/office/drawing/2014/main" id="{259A3B68-7C1A-491D-9F15-4A0AD7BE40BE}"/>
              </a:ext>
            </a:extLst>
          </p:cNvPr>
          <p:cNvGrpSpPr/>
          <p:nvPr/>
        </p:nvGrpSpPr>
        <p:grpSpPr>
          <a:xfrm>
            <a:off x="2352985" y="2487196"/>
            <a:ext cx="1156065" cy="1359692"/>
            <a:chOff x="488059" y="1666700"/>
            <a:chExt cx="1833193" cy="2111666"/>
          </a:xfrm>
        </p:grpSpPr>
        <p:pic>
          <p:nvPicPr>
            <p:cNvPr id="65" name="Picture 64">
              <a:extLst>
                <a:ext uri="{FF2B5EF4-FFF2-40B4-BE49-F238E27FC236}">
                  <a16:creationId xmlns:a16="http://schemas.microsoft.com/office/drawing/2014/main" id="{333C585B-0718-4D94-B82D-F51998DAF398}"/>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8059" y="1666700"/>
              <a:ext cx="1833193" cy="2061506"/>
            </a:xfrm>
            <a:prstGeom prst="rect">
              <a:avLst/>
            </a:prstGeom>
          </p:spPr>
        </p:pic>
        <p:sp>
          <p:nvSpPr>
            <p:cNvPr id="66" name="TextBox 65">
              <a:extLst>
                <a:ext uri="{FF2B5EF4-FFF2-40B4-BE49-F238E27FC236}">
                  <a16:creationId xmlns:a16="http://schemas.microsoft.com/office/drawing/2014/main" id="{E9BD5A9A-1183-45C5-AA94-67D96869FB3E}"/>
                </a:ext>
              </a:extLst>
            </p:cNvPr>
            <p:cNvSpPr txBox="1"/>
            <p:nvPr/>
          </p:nvSpPr>
          <p:spPr>
            <a:xfrm>
              <a:off x="1526443" y="2351533"/>
              <a:ext cx="358345" cy="477992"/>
            </a:xfrm>
            <a:prstGeom prst="rect">
              <a:avLst/>
            </a:prstGeom>
            <a:solidFill>
              <a:schemeClr val="bg1"/>
            </a:solidFill>
          </p:spPr>
          <p:txBody>
            <a:bodyPr wrap="square" rtlCol="0">
              <a:spAutoFit/>
            </a:bodyPr>
            <a:lstStyle/>
            <a:p>
              <a:pPr algn="ctr"/>
              <a:r>
                <a:rPr lang="en-GB" b="1">
                  <a:latin typeface="Century Gothic" panose="020B0502020202020204" pitchFamily="34" charset="0"/>
                </a:rPr>
                <a:t>C</a:t>
              </a:r>
            </a:p>
          </p:txBody>
        </p:sp>
        <p:sp>
          <p:nvSpPr>
            <p:cNvPr id="67" name="Arc 66">
              <a:extLst>
                <a:ext uri="{FF2B5EF4-FFF2-40B4-BE49-F238E27FC236}">
                  <a16:creationId xmlns:a16="http://schemas.microsoft.com/office/drawing/2014/main" id="{F6F296ED-CD72-4697-A249-947780B9D460}"/>
                </a:ext>
              </a:extLst>
            </p:cNvPr>
            <p:cNvSpPr/>
            <p:nvPr/>
          </p:nvSpPr>
          <p:spPr>
            <a:xfrm rot="10800000">
              <a:off x="1133445" y="3300413"/>
              <a:ext cx="1121782" cy="477953"/>
            </a:xfrm>
            <a:prstGeom prst="arc">
              <a:avLst>
                <a:gd name="adj1" fmla="val 1149920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042" name="Group 1041">
            <a:extLst>
              <a:ext uri="{FF2B5EF4-FFF2-40B4-BE49-F238E27FC236}">
                <a16:creationId xmlns:a16="http://schemas.microsoft.com/office/drawing/2014/main" id="{F1EB378F-0BA8-45D5-94FC-18AE10B71F1F}"/>
              </a:ext>
            </a:extLst>
          </p:cNvPr>
          <p:cNvGrpSpPr/>
          <p:nvPr/>
        </p:nvGrpSpPr>
        <p:grpSpPr>
          <a:xfrm>
            <a:off x="2109201" y="3587048"/>
            <a:ext cx="666275" cy="400110"/>
            <a:chOff x="2109201" y="3587048"/>
            <a:chExt cx="666275" cy="400110"/>
          </a:xfrm>
        </p:grpSpPr>
        <p:sp>
          <p:nvSpPr>
            <p:cNvPr id="13" name="Rectangle 12">
              <a:extLst>
                <a:ext uri="{FF2B5EF4-FFF2-40B4-BE49-F238E27FC236}">
                  <a16:creationId xmlns:a16="http://schemas.microsoft.com/office/drawing/2014/main" id="{9B1890F5-4EA9-4BC9-BBAB-25B7C3F7974F}"/>
                </a:ext>
              </a:extLst>
            </p:cNvPr>
            <p:cNvSpPr/>
            <p:nvPr/>
          </p:nvSpPr>
          <p:spPr>
            <a:xfrm>
              <a:off x="2145508" y="3594164"/>
              <a:ext cx="605051" cy="389526"/>
            </a:xfrm>
            <a:prstGeom prst="rect">
              <a:avLst/>
            </a:prstGeom>
            <a:solidFill>
              <a:schemeClr val="bg1"/>
            </a:solidFill>
            <a:ln>
              <a:solidFill>
                <a:schemeClr val="tx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86957D7-F5C9-431C-810E-EF51D13FA5F8}"/>
                </a:ext>
              </a:extLst>
            </p:cNvPr>
            <p:cNvSpPr txBox="1"/>
            <p:nvPr/>
          </p:nvSpPr>
          <p:spPr>
            <a:xfrm rot="21134744">
              <a:off x="2109201" y="3587048"/>
              <a:ext cx="666275" cy="400110"/>
            </a:xfrm>
            <a:prstGeom prst="rect">
              <a:avLst/>
            </a:prstGeom>
            <a:noFill/>
          </p:spPr>
          <p:txBody>
            <a:bodyPr wrap="square" rtlCol="0">
              <a:spAutoFit/>
            </a:bodyPr>
            <a:lstStyle/>
            <a:p>
              <a:pPr algn="ctr"/>
              <a:r>
                <a:rPr lang="en-GB" sz="1000" b="1">
                  <a:latin typeface="Century Gothic" panose="020B0502020202020204" pitchFamily="34" charset="0"/>
                </a:rPr>
                <a:t>open me</a:t>
              </a:r>
            </a:p>
          </p:txBody>
        </p:sp>
      </p:grpSp>
      <p:sp>
        <p:nvSpPr>
          <p:cNvPr id="53" name="Right Triangle 52">
            <a:extLst>
              <a:ext uri="{FF2B5EF4-FFF2-40B4-BE49-F238E27FC236}">
                <a16:creationId xmlns:a16="http://schemas.microsoft.com/office/drawing/2014/main" id="{63435D11-B739-43A6-9D57-B57C97B17014}"/>
              </a:ext>
            </a:extLst>
          </p:cNvPr>
          <p:cNvSpPr/>
          <p:nvPr/>
        </p:nvSpPr>
        <p:spPr>
          <a:xfrm rot="10800000">
            <a:off x="7286324" y="-6"/>
            <a:ext cx="1857674" cy="1743679"/>
          </a:xfrm>
          <a:prstGeom prst="rtTriangle">
            <a:avLst/>
          </a:prstGeom>
          <a:solidFill>
            <a:srgbClr val="24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085B0821-BEB0-40E7-BF2A-C647C3883687}"/>
              </a:ext>
            </a:extLst>
          </p:cNvPr>
          <p:cNvSpPr txBox="1"/>
          <p:nvPr/>
        </p:nvSpPr>
        <p:spPr>
          <a:xfrm rot="2609922">
            <a:off x="7424460" y="419720"/>
            <a:ext cx="1997179" cy="461665"/>
          </a:xfrm>
          <a:prstGeom prst="rect">
            <a:avLst/>
          </a:prstGeom>
          <a:noFill/>
        </p:spPr>
        <p:txBody>
          <a:bodyPr wrap="square" rtlCol="0">
            <a:spAutoFit/>
          </a:bodyPr>
          <a:lstStyle/>
          <a:p>
            <a:pPr algn="ctr"/>
            <a:r>
              <a:rPr lang="en-GB" sz="2400" b="1" dirty="0">
                <a:solidFill>
                  <a:schemeClr val="bg1"/>
                </a:solidFill>
                <a:latin typeface="Century Gothic" panose="020B0502020202020204" pitchFamily="34" charset="0"/>
              </a:rPr>
              <a:t>pH scale</a:t>
            </a:r>
          </a:p>
        </p:txBody>
      </p:sp>
    </p:spTree>
    <p:extLst>
      <p:ext uri="{BB962C8B-B14F-4D97-AF65-F5344CB8AC3E}">
        <p14:creationId xmlns:p14="http://schemas.microsoft.com/office/powerpoint/2010/main" val="19189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3" name="jail_cell_doo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xit" presetSubtype="0" fill="hold" nodeType="withEffect">
                                  <p:stCondLst>
                                    <p:cond delay="0"/>
                                  </p:stCondLst>
                                  <p:childTnLst>
                                    <p:animEffect transition="out" filter="fade">
                                      <p:cBhvr>
                                        <p:cTn id="14" dur="500"/>
                                        <p:tgtEl>
                                          <p:spTgt spid="1042"/>
                                        </p:tgtEl>
                                      </p:cBhvr>
                                    </p:animEffect>
                                    <p:set>
                                      <p:cBhvr>
                                        <p:cTn id="15" dur="1" fill="hold">
                                          <p:stCondLst>
                                            <p:cond delay="499"/>
                                          </p:stCondLst>
                                        </p:cTn>
                                        <p:tgtEl>
                                          <p:spTgt spid="1042"/>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AD36DF-B3DA-4112-97F5-2A855F35A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099" y="2553457"/>
            <a:ext cx="2167788" cy="3251682"/>
          </a:xfrm>
          <a:prstGeom prst="rect">
            <a:avLst/>
          </a:prstGeom>
        </p:spPr>
      </p:pic>
      <p:pic>
        <p:nvPicPr>
          <p:cNvPr id="3" name="Picture 2">
            <a:extLst>
              <a:ext uri="{FF2B5EF4-FFF2-40B4-BE49-F238E27FC236}">
                <a16:creationId xmlns:a16="http://schemas.microsoft.com/office/drawing/2014/main" id="{8BF9A352-921D-4136-8E05-94A53CA16263}"/>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6494925" y="2712759"/>
            <a:ext cx="2141678" cy="3224735"/>
          </a:xfrm>
          <a:prstGeom prst="rect">
            <a:avLst/>
          </a:prstGeom>
        </p:spPr>
      </p:pic>
      <p:pic>
        <p:nvPicPr>
          <p:cNvPr id="11" name="Picture 10">
            <a:extLst>
              <a:ext uri="{FF2B5EF4-FFF2-40B4-BE49-F238E27FC236}">
                <a16:creationId xmlns:a16="http://schemas.microsoft.com/office/drawing/2014/main" id="{F542766C-0431-4E48-ADD4-A7B577CB57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53498" y="2712759"/>
            <a:ext cx="2511368" cy="3380537"/>
          </a:xfrm>
          <a:prstGeom prst="rect">
            <a:avLst/>
          </a:prstGeom>
        </p:spPr>
      </p:pic>
      <p:sp>
        <p:nvSpPr>
          <p:cNvPr id="4" name="TextBox 3">
            <a:extLst>
              <a:ext uri="{FF2B5EF4-FFF2-40B4-BE49-F238E27FC236}">
                <a16:creationId xmlns:a16="http://schemas.microsoft.com/office/drawing/2014/main" id="{F4335D4C-BB55-4575-97C9-1F92B2B91E12}"/>
              </a:ext>
            </a:extLst>
          </p:cNvPr>
          <p:cNvSpPr txBox="1"/>
          <p:nvPr/>
        </p:nvSpPr>
        <p:spPr>
          <a:xfrm>
            <a:off x="2850896" y="1484590"/>
            <a:ext cx="2933466" cy="1384995"/>
          </a:xfrm>
          <a:prstGeom prst="rect">
            <a:avLst/>
          </a:prstGeom>
          <a:noFill/>
        </p:spPr>
        <p:txBody>
          <a:bodyPr wrap="square" rtlCol="0">
            <a:spAutoFit/>
          </a:bodyPr>
          <a:lstStyle/>
          <a:p>
            <a:r>
              <a:rPr lang="en-GB" sz="2800" dirty="0">
                <a:latin typeface="Century Gothic" panose="020B0502020202020204" pitchFamily="34" charset="0"/>
              </a:rPr>
              <a:t>My spinal cord was broken in an accident</a:t>
            </a:r>
          </a:p>
        </p:txBody>
      </p:sp>
      <p:sp>
        <p:nvSpPr>
          <p:cNvPr id="5" name="TextBox 4">
            <a:extLst>
              <a:ext uri="{FF2B5EF4-FFF2-40B4-BE49-F238E27FC236}">
                <a16:creationId xmlns:a16="http://schemas.microsoft.com/office/drawing/2014/main" id="{AF125F7B-1BDB-4B32-89C3-0019D3E2134E}"/>
              </a:ext>
            </a:extLst>
          </p:cNvPr>
          <p:cNvSpPr txBox="1"/>
          <p:nvPr/>
        </p:nvSpPr>
        <p:spPr>
          <a:xfrm>
            <a:off x="6168750" y="1524528"/>
            <a:ext cx="2723882" cy="1384995"/>
          </a:xfrm>
          <a:prstGeom prst="rect">
            <a:avLst/>
          </a:prstGeom>
          <a:noFill/>
        </p:spPr>
        <p:txBody>
          <a:bodyPr wrap="square" rtlCol="0">
            <a:spAutoFit/>
          </a:bodyPr>
          <a:lstStyle/>
          <a:p>
            <a:r>
              <a:rPr lang="en-GB" sz="2800" dirty="0">
                <a:latin typeface="Century Gothic" panose="020B0502020202020204" pitchFamily="34" charset="0"/>
              </a:rPr>
              <a:t>My heart was damaged in a heart attack</a:t>
            </a:r>
          </a:p>
        </p:txBody>
      </p:sp>
      <p:sp>
        <p:nvSpPr>
          <p:cNvPr id="6" name="TextBox 5">
            <a:extLst>
              <a:ext uri="{FF2B5EF4-FFF2-40B4-BE49-F238E27FC236}">
                <a16:creationId xmlns:a16="http://schemas.microsoft.com/office/drawing/2014/main" id="{B15A58CA-C20E-491B-83DA-2906C5FB317D}"/>
              </a:ext>
            </a:extLst>
          </p:cNvPr>
          <p:cNvSpPr txBox="1"/>
          <p:nvPr/>
        </p:nvSpPr>
        <p:spPr>
          <a:xfrm>
            <a:off x="572463" y="1444729"/>
            <a:ext cx="2280439" cy="1384995"/>
          </a:xfrm>
          <a:prstGeom prst="rect">
            <a:avLst/>
          </a:prstGeom>
          <a:noFill/>
        </p:spPr>
        <p:txBody>
          <a:bodyPr wrap="square" rtlCol="0">
            <a:spAutoFit/>
          </a:bodyPr>
          <a:lstStyle/>
          <a:p>
            <a:r>
              <a:rPr lang="en-GB" sz="2800" dirty="0">
                <a:latin typeface="Century Gothic" panose="020B0502020202020204" pitchFamily="34" charset="0"/>
              </a:rPr>
              <a:t>I can’t have children</a:t>
            </a:r>
          </a:p>
        </p:txBody>
      </p:sp>
      <p:sp>
        <p:nvSpPr>
          <p:cNvPr id="14" name="TextBox 13">
            <a:extLst>
              <a:ext uri="{FF2B5EF4-FFF2-40B4-BE49-F238E27FC236}">
                <a16:creationId xmlns:a16="http://schemas.microsoft.com/office/drawing/2014/main" id="{4939C570-7EE9-4C61-ADC9-043322D4F208}"/>
              </a:ext>
            </a:extLst>
          </p:cNvPr>
          <p:cNvSpPr txBox="1"/>
          <p:nvPr/>
        </p:nvSpPr>
        <p:spPr>
          <a:xfrm>
            <a:off x="2412424" y="958628"/>
            <a:ext cx="253387" cy="1390252"/>
          </a:xfrm>
          <a:prstGeom prst="rect">
            <a:avLst/>
          </a:prstGeom>
          <a:noFill/>
        </p:spPr>
        <p:txBody>
          <a:bodyPr wrap="square" rtlCol="0">
            <a:spAutoFit/>
          </a:bodyPr>
          <a:lstStyle/>
          <a:p>
            <a:pPr>
              <a:lnSpc>
                <a:spcPts val="10500"/>
              </a:lnSpc>
            </a:pPr>
            <a:r>
              <a:rPr lang="en-GB" sz="7200" dirty="0">
                <a:latin typeface="Adobe Garamond Pro Bold" pitchFamily="18" charset="0"/>
              </a:rPr>
              <a:t>“</a:t>
            </a:r>
          </a:p>
        </p:txBody>
      </p:sp>
      <p:sp>
        <p:nvSpPr>
          <p:cNvPr id="22" name="TextBox 21">
            <a:extLst>
              <a:ext uri="{FF2B5EF4-FFF2-40B4-BE49-F238E27FC236}">
                <a16:creationId xmlns:a16="http://schemas.microsoft.com/office/drawing/2014/main" id="{36E8929B-240C-411D-B1E1-6863FD5085D2}"/>
              </a:ext>
            </a:extLst>
          </p:cNvPr>
          <p:cNvSpPr txBox="1"/>
          <p:nvPr/>
        </p:nvSpPr>
        <p:spPr>
          <a:xfrm>
            <a:off x="107719" y="954150"/>
            <a:ext cx="253387" cy="1390252"/>
          </a:xfrm>
          <a:prstGeom prst="rect">
            <a:avLst/>
          </a:prstGeom>
          <a:noFill/>
        </p:spPr>
        <p:txBody>
          <a:bodyPr wrap="square" rtlCol="0">
            <a:spAutoFit/>
          </a:bodyPr>
          <a:lstStyle/>
          <a:p>
            <a:pPr>
              <a:lnSpc>
                <a:spcPts val="10500"/>
              </a:lnSpc>
            </a:pPr>
            <a:r>
              <a:rPr lang="en-GB" sz="7200" dirty="0">
                <a:latin typeface="Adobe Garamond Pro Bold" pitchFamily="18" charset="0"/>
              </a:rPr>
              <a:t>“</a:t>
            </a:r>
          </a:p>
        </p:txBody>
      </p:sp>
      <p:sp>
        <p:nvSpPr>
          <p:cNvPr id="24" name="TextBox 23">
            <a:extLst>
              <a:ext uri="{FF2B5EF4-FFF2-40B4-BE49-F238E27FC236}">
                <a16:creationId xmlns:a16="http://schemas.microsoft.com/office/drawing/2014/main" id="{CA6DCD01-6A78-4406-9477-77C3D39DDAE0}"/>
              </a:ext>
            </a:extLst>
          </p:cNvPr>
          <p:cNvSpPr txBox="1"/>
          <p:nvPr/>
        </p:nvSpPr>
        <p:spPr>
          <a:xfrm>
            <a:off x="5725249" y="1076110"/>
            <a:ext cx="253387" cy="1390252"/>
          </a:xfrm>
          <a:prstGeom prst="rect">
            <a:avLst/>
          </a:prstGeom>
          <a:noFill/>
        </p:spPr>
        <p:txBody>
          <a:bodyPr wrap="square" rtlCol="0">
            <a:spAutoFit/>
          </a:bodyPr>
          <a:lstStyle/>
          <a:p>
            <a:pPr>
              <a:lnSpc>
                <a:spcPts val="10500"/>
              </a:lnSpc>
            </a:pPr>
            <a:r>
              <a:rPr lang="en-GB" sz="7200" dirty="0">
                <a:latin typeface="Adobe Garamond Pro Bold" pitchFamily="18" charset="0"/>
              </a:rPr>
              <a:t>“</a:t>
            </a:r>
          </a:p>
        </p:txBody>
      </p:sp>
      <p:sp>
        <p:nvSpPr>
          <p:cNvPr id="18" name="TextBox 17">
            <a:extLst>
              <a:ext uri="{FF2B5EF4-FFF2-40B4-BE49-F238E27FC236}">
                <a16:creationId xmlns:a16="http://schemas.microsoft.com/office/drawing/2014/main" id="{CED5F111-B34A-4A80-9B9F-5DD19693DC84}"/>
              </a:ext>
            </a:extLst>
          </p:cNvPr>
          <p:cNvSpPr txBox="1"/>
          <p:nvPr/>
        </p:nvSpPr>
        <p:spPr>
          <a:xfrm rot="10800000">
            <a:off x="4898244" y="1966739"/>
            <a:ext cx="740062" cy="1390252"/>
          </a:xfrm>
          <a:prstGeom prst="rect">
            <a:avLst/>
          </a:prstGeom>
          <a:noFill/>
        </p:spPr>
        <p:txBody>
          <a:bodyPr wrap="square" rtlCol="0">
            <a:spAutoFit/>
          </a:bodyPr>
          <a:lstStyle/>
          <a:p>
            <a:pPr>
              <a:lnSpc>
                <a:spcPts val="10500"/>
              </a:lnSpc>
            </a:pPr>
            <a:r>
              <a:rPr lang="en-GB" sz="7200" dirty="0">
                <a:latin typeface="Adobe Garamond Pro Bold" pitchFamily="18" charset="0"/>
              </a:rPr>
              <a:t>“</a:t>
            </a:r>
          </a:p>
        </p:txBody>
      </p:sp>
      <p:sp>
        <p:nvSpPr>
          <p:cNvPr id="23" name="TextBox 22">
            <a:extLst>
              <a:ext uri="{FF2B5EF4-FFF2-40B4-BE49-F238E27FC236}">
                <a16:creationId xmlns:a16="http://schemas.microsoft.com/office/drawing/2014/main" id="{397D9C11-5B95-4A7D-87E0-E14677984E89}"/>
              </a:ext>
            </a:extLst>
          </p:cNvPr>
          <p:cNvSpPr txBox="1"/>
          <p:nvPr/>
        </p:nvSpPr>
        <p:spPr>
          <a:xfrm rot="10800000">
            <a:off x="1838591" y="1966738"/>
            <a:ext cx="740062" cy="1390252"/>
          </a:xfrm>
          <a:prstGeom prst="rect">
            <a:avLst/>
          </a:prstGeom>
          <a:noFill/>
        </p:spPr>
        <p:txBody>
          <a:bodyPr wrap="square" rtlCol="0">
            <a:spAutoFit/>
          </a:bodyPr>
          <a:lstStyle/>
          <a:p>
            <a:pPr>
              <a:lnSpc>
                <a:spcPts val="10500"/>
              </a:lnSpc>
            </a:pPr>
            <a:r>
              <a:rPr lang="en-GB" sz="7200" dirty="0">
                <a:latin typeface="Adobe Garamond Pro Bold" pitchFamily="18" charset="0"/>
              </a:rPr>
              <a:t>“</a:t>
            </a:r>
          </a:p>
        </p:txBody>
      </p:sp>
      <p:sp>
        <p:nvSpPr>
          <p:cNvPr id="25" name="TextBox 24">
            <a:extLst>
              <a:ext uri="{FF2B5EF4-FFF2-40B4-BE49-F238E27FC236}">
                <a16:creationId xmlns:a16="http://schemas.microsoft.com/office/drawing/2014/main" id="{D3FB954C-6527-4E7D-9151-B66F21B42B88}"/>
              </a:ext>
            </a:extLst>
          </p:cNvPr>
          <p:cNvSpPr txBox="1"/>
          <p:nvPr/>
        </p:nvSpPr>
        <p:spPr>
          <a:xfrm rot="10800000">
            <a:off x="8196460" y="1966738"/>
            <a:ext cx="740062" cy="1390252"/>
          </a:xfrm>
          <a:prstGeom prst="rect">
            <a:avLst/>
          </a:prstGeom>
          <a:noFill/>
        </p:spPr>
        <p:txBody>
          <a:bodyPr wrap="square" rtlCol="0">
            <a:spAutoFit/>
          </a:bodyPr>
          <a:lstStyle/>
          <a:p>
            <a:pPr>
              <a:lnSpc>
                <a:spcPts val="10500"/>
              </a:lnSpc>
            </a:pPr>
            <a:r>
              <a:rPr lang="en-GB" sz="7200" dirty="0">
                <a:latin typeface="Adobe Garamond Pro Bold" pitchFamily="18" charset="0"/>
              </a:rPr>
              <a:t>“</a:t>
            </a:r>
          </a:p>
        </p:txBody>
      </p:sp>
      <p:sp>
        <p:nvSpPr>
          <p:cNvPr id="7" name="TextBox 6">
            <a:extLst>
              <a:ext uri="{FF2B5EF4-FFF2-40B4-BE49-F238E27FC236}">
                <a16:creationId xmlns:a16="http://schemas.microsoft.com/office/drawing/2014/main" id="{B68FB9F1-FA06-411A-AC94-3D6E6AC80948}"/>
              </a:ext>
            </a:extLst>
          </p:cNvPr>
          <p:cNvSpPr txBox="1"/>
          <p:nvPr/>
        </p:nvSpPr>
        <p:spPr>
          <a:xfrm>
            <a:off x="937262" y="176270"/>
            <a:ext cx="8206738" cy="1024501"/>
          </a:xfrm>
          <a:prstGeom prst="rect">
            <a:avLst/>
          </a:prstGeom>
          <a:noFill/>
        </p:spPr>
        <p:txBody>
          <a:bodyPr wrap="square" rtlCol="0">
            <a:spAutoFit/>
          </a:bodyPr>
          <a:lstStyle/>
          <a:p>
            <a:endParaRPr lang="en-GB" dirty="0"/>
          </a:p>
        </p:txBody>
      </p:sp>
      <p:grpSp>
        <p:nvGrpSpPr>
          <p:cNvPr id="15" name="Group 14">
            <a:extLst>
              <a:ext uri="{FF2B5EF4-FFF2-40B4-BE49-F238E27FC236}">
                <a16:creationId xmlns:a16="http://schemas.microsoft.com/office/drawing/2014/main" id="{FE75AD6D-5604-4D3A-9224-A0A26432E6E7}"/>
              </a:ext>
            </a:extLst>
          </p:cNvPr>
          <p:cNvGrpSpPr/>
          <p:nvPr/>
        </p:nvGrpSpPr>
        <p:grpSpPr>
          <a:xfrm>
            <a:off x="256991" y="5831715"/>
            <a:ext cx="8636183" cy="500137"/>
            <a:chOff x="184088" y="5817481"/>
            <a:chExt cx="9748226" cy="500137"/>
          </a:xfrm>
        </p:grpSpPr>
        <p:sp>
          <p:nvSpPr>
            <p:cNvPr id="16" name="Rectangle 15">
              <a:extLst>
                <a:ext uri="{FF2B5EF4-FFF2-40B4-BE49-F238E27FC236}">
                  <a16:creationId xmlns:a16="http://schemas.microsoft.com/office/drawing/2014/main" id="{AD9FCB31-A265-4407-9ACE-FE9D06597761}"/>
                </a:ext>
              </a:extLst>
            </p:cNvPr>
            <p:cNvSpPr/>
            <p:nvPr/>
          </p:nvSpPr>
          <p:spPr>
            <a:xfrm>
              <a:off x="1614243" y="5817481"/>
              <a:ext cx="8318071" cy="500137"/>
            </a:xfrm>
            <a:prstGeom prst="rect">
              <a:avLst/>
            </a:prstGeom>
            <a:solidFill>
              <a:schemeClr val="accent4">
                <a:lumMod val="40000"/>
                <a:lumOff val="60000"/>
              </a:schemeClr>
            </a:solidFill>
          </p:spPr>
          <p:txBody>
            <a:bodyPr wrap="square" lIns="68580" tIns="34290" rIns="68580" bIns="34290">
              <a:spAutoFit/>
            </a:bodyPr>
            <a:lstStyle/>
            <a:p>
              <a:r>
                <a:rPr lang="en-GB" sz="2800" dirty="0">
                  <a:latin typeface="Century Gothic" panose="020B0502020202020204" pitchFamily="34" charset="0"/>
                </a:rPr>
                <a:t>What will you do to help your patients?</a:t>
              </a:r>
            </a:p>
          </p:txBody>
        </p:sp>
        <p:sp>
          <p:nvSpPr>
            <p:cNvPr id="17" name="Rectangle 16">
              <a:extLst>
                <a:ext uri="{FF2B5EF4-FFF2-40B4-BE49-F238E27FC236}">
                  <a16:creationId xmlns:a16="http://schemas.microsoft.com/office/drawing/2014/main" id="{531F61BC-6E47-47DC-B176-F6A659F090ED}"/>
                </a:ext>
              </a:extLst>
            </p:cNvPr>
            <p:cNvSpPr/>
            <p:nvPr/>
          </p:nvSpPr>
          <p:spPr>
            <a:xfrm>
              <a:off x="184088" y="5817482"/>
              <a:ext cx="1304926" cy="438582"/>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Century Gothic" panose="020B0502020202020204" pitchFamily="34" charset="0"/>
                </a:rPr>
                <a:t>ENGAGE</a:t>
              </a:r>
            </a:p>
          </p:txBody>
        </p:sp>
      </p:grpSp>
      <p:sp>
        <p:nvSpPr>
          <p:cNvPr id="19" name="Rectangle 18">
            <a:extLst>
              <a:ext uri="{FF2B5EF4-FFF2-40B4-BE49-F238E27FC236}">
                <a16:creationId xmlns:a16="http://schemas.microsoft.com/office/drawing/2014/main" id="{BFA8FA5A-305B-413C-A53C-036801229827}"/>
              </a:ext>
            </a:extLst>
          </p:cNvPr>
          <p:cNvSpPr/>
          <p:nvPr/>
        </p:nvSpPr>
        <p:spPr>
          <a:xfrm>
            <a:off x="7442634" y="6562045"/>
            <a:ext cx="1449998" cy="215444"/>
          </a:xfrm>
          <a:prstGeom prst="rect">
            <a:avLst/>
          </a:prstGeom>
        </p:spPr>
        <p:txBody>
          <a:bodyPr wrap="square">
            <a:spAutoFit/>
          </a:bodyPr>
          <a:lstStyle/>
          <a:p>
            <a:pPr algn="r"/>
            <a:r>
              <a:rPr lang="en-US" sz="800" dirty="0">
                <a:solidFill>
                  <a:schemeClr val="accent1">
                    <a:lumMod val="50000"/>
                  </a:schemeClr>
                </a:solidFill>
                <a:latin typeface="Century Gothic" panose="020B0502020202020204" pitchFamily="34" charset="0"/>
              </a:rPr>
              <a:t>© Mastery Science, 2018</a:t>
            </a:r>
          </a:p>
        </p:txBody>
      </p:sp>
      <p:sp>
        <p:nvSpPr>
          <p:cNvPr id="20" name="TextBox 19">
            <a:extLst>
              <a:ext uri="{FF2B5EF4-FFF2-40B4-BE49-F238E27FC236}">
                <a16:creationId xmlns:a16="http://schemas.microsoft.com/office/drawing/2014/main" id="{FD06F1E7-28C4-46D0-BF2F-582CE18F44E8}"/>
              </a:ext>
            </a:extLst>
          </p:cNvPr>
          <p:cNvSpPr txBox="1"/>
          <p:nvPr/>
        </p:nvSpPr>
        <p:spPr>
          <a:xfrm>
            <a:off x="234413" y="6549634"/>
            <a:ext cx="3336258" cy="261610"/>
          </a:xfrm>
          <a:prstGeom prst="rect">
            <a:avLst/>
          </a:prstGeom>
          <a:noFill/>
        </p:spPr>
        <p:txBody>
          <a:bodyPr wrap="square" rtlCol="0">
            <a:spAutoFit/>
          </a:bodyPr>
          <a:lstStyle/>
          <a:p>
            <a:r>
              <a:rPr lang="en-US" sz="1050" dirty="0">
                <a:latin typeface="Century Gothic" panose="020B0502020202020204" pitchFamily="34" charset="0"/>
              </a:rPr>
              <a:t>SPECIALISED CELLS &gt; ACQUIRE </a:t>
            </a:r>
          </a:p>
        </p:txBody>
      </p:sp>
      <p:sp>
        <p:nvSpPr>
          <p:cNvPr id="26" name="TextBox 25">
            <a:extLst>
              <a:ext uri="{FF2B5EF4-FFF2-40B4-BE49-F238E27FC236}">
                <a16:creationId xmlns:a16="http://schemas.microsoft.com/office/drawing/2014/main" id="{0E3DDE01-3EC9-4B6D-85F9-0599044EC0B5}"/>
              </a:ext>
            </a:extLst>
          </p:cNvPr>
          <p:cNvSpPr txBox="1"/>
          <p:nvPr/>
        </p:nvSpPr>
        <p:spPr>
          <a:xfrm>
            <a:off x="195132" y="167381"/>
            <a:ext cx="7425738" cy="954107"/>
          </a:xfrm>
          <a:prstGeom prst="rect">
            <a:avLst/>
          </a:prstGeom>
          <a:noFill/>
        </p:spPr>
        <p:txBody>
          <a:bodyPr wrap="square" rtlCol="0">
            <a:spAutoFit/>
          </a:bodyPr>
          <a:lstStyle/>
          <a:p>
            <a:r>
              <a:rPr lang="en-GB" sz="2800" dirty="0">
                <a:latin typeface="Century Gothic" panose="020B0502020202020204" pitchFamily="34" charset="0"/>
              </a:rPr>
              <a:t>It’s 2042 and you work in the new science of cell therapy.</a:t>
            </a:r>
          </a:p>
        </p:txBody>
      </p:sp>
      <p:sp>
        <p:nvSpPr>
          <p:cNvPr id="30" name="Right Triangle 29">
            <a:extLst>
              <a:ext uri="{FF2B5EF4-FFF2-40B4-BE49-F238E27FC236}">
                <a16:creationId xmlns:a16="http://schemas.microsoft.com/office/drawing/2014/main" id="{82614DAA-DD6E-401D-BCBC-21120DAD7DBE}"/>
              </a:ext>
            </a:extLst>
          </p:cNvPr>
          <p:cNvSpPr/>
          <p:nvPr/>
        </p:nvSpPr>
        <p:spPr>
          <a:xfrm rot="10800000">
            <a:off x="7286324" y="-6"/>
            <a:ext cx="1857674" cy="1743679"/>
          </a:xfrm>
          <a:prstGeom prst="rtTriangle">
            <a:avLst/>
          </a:prstGeom>
          <a:solidFill>
            <a:srgbClr val="E26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34CF67FC-1FD3-4FA2-BB91-D55162B1469E}"/>
              </a:ext>
            </a:extLst>
          </p:cNvPr>
          <p:cNvSpPr txBox="1"/>
          <p:nvPr/>
        </p:nvSpPr>
        <p:spPr>
          <a:xfrm rot="2591160">
            <a:off x="7599325" y="298748"/>
            <a:ext cx="1769973" cy="707886"/>
          </a:xfrm>
          <a:prstGeom prst="rect">
            <a:avLst/>
          </a:prstGeom>
          <a:noFill/>
        </p:spPr>
        <p:txBody>
          <a:bodyPr wrap="square" rtlCol="0">
            <a:spAutoFit/>
          </a:bodyPr>
          <a:lstStyle/>
          <a:p>
            <a:pPr algn="ctr"/>
            <a:r>
              <a:rPr lang="en-GB" sz="2000" b="1" dirty="0">
                <a:solidFill>
                  <a:schemeClr val="bg1"/>
                </a:solidFill>
                <a:latin typeface="Century Gothic" panose="020B0502020202020204" pitchFamily="34" charset="0"/>
              </a:rPr>
              <a:t>Specialised cells</a:t>
            </a:r>
          </a:p>
        </p:txBody>
      </p:sp>
    </p:spTree>
    <p:extLst>
      <p:ext uri="{BB962C8B-B14F-4D97-AF65-F5344CB8AC3E}">
        <p14:creationId xmlns:p14="http://schemas.microsoft.com/office/powerpoint/2010/main" val="38807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CE821E-4C2A-4050-9F55-D429A0ED5AF8}"/>
              </a:ext>
            </a:extLst>
          </p:cNvPr>
          <p:cNvSpPr/>
          <p:nvPr/>
        </p:nvSpPr>
        <p:spPr>
          <a:xfrm>
            <a:off x="0" y="6533147"/>
            <a:ext cx="9144000" cy="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44D4562-2EFA-4879-BE50-8FF845DD5F01}"/>
              </a:ext>
            </a:extLst>
          </p:cNvPr>
          <p:cNvSpPr/>
          <p:nvPr/>
        </p:nvSpPr>
        <p:spPr>
          <a:xfrm>
            <a:off x="7438384" y="6526578"/>
            <a:ext cx="1449998" cy="215444"/>
          </a:xfrm>
          <a:prstGeom prst="rect">
            <a:avLst/>
          </a:prstGeom>
        </p:spPr>
        <p:txBody>
          <a:bodyPr wrap="square">
            <a:spAutoFit/>
          </a:bodyPr>
          <a:lstStyle/>
          <a:p>
            <a:pPr algn="r"/>
            <a:r>
              <a:rPr lang="en-US" sz="800" dirty="0">
                <a:solidFill>
                  <a:schemeClr val="accent1">
                    <a:lumMod val="50000"/>
                  </a:schemeClr>
                </a:solidFill>
                <a:latin typeface="Century Gothic" panose="020B0502020202020204" pitchFamily="34" charset="0"/>
              </a:rPr>
              <a:t>© Mastery Science, 2018</a:t>
            </a:r>
          </a:p>
        </p:txBody>
      </p:sp>
      <p:sp>
        <p:nvSpPr>
          <p:cNvPr id="19" name="TextBox 18">
            <a:extLst>
              <a:ext uri="{FF2B5EF4-FFF2-40B4-BE49-F238E27FC236}">
                <a16:creationId xmlns:a16="http://schemas.microsoft.com/office/drawing/2014/main" id="{2ECA1CCD-2D52-4CD0-B6AE-DC7B44726BE9}"/>
              </a:ext>
            </a:extLst>
          </p:cNvPr>
          <p:cNvSpPr txBox="1"/>
          <p:nvPr/>
        </p:nvSpPr>
        <p:spPr>
          <a:xfrm>
            <a:off x="178034" y="6454420"/>
            <a:ext cx="3336258" cy="261610"/>
          </a:xfrm>
          <a:prstGeom prst="rect">
            <a:avLst/>
          </a:prstGeom>
          <a:noFill/>
        </p:spPr>
        <p:txBody>
          <a:bodyPr wrap="square" rtlCol="0">
            <a:spAutoFit/>
          </a:bodyPr>
          <a:lstStyle/>
          <a:p>
            <a:r>
              <a:rPr lang="en-US" sz="1050" dirty="0">
                <a:latin typeface="Century Gothic" panose="020B0502020202020204" pitchFamily="34" charset="0"/>
              </a:rPr>
              <a:t>FEEDING RELATIONSHIPS &gt; ACQUIRE</a:t>
            </a:r>
          </a:p>
        </p:txBody>
      </p:sp>
      <p:grpSp>
        <p:nvGrpSpPr>
          <p:cNvPr id="26" name="Group 25">
            <a:extLst>
              <a:ext uri="{FF2B5EF4-FFF2-40B4-BE49-F238E27FC236}">
                <a16:creationId xmlns:a16="http://schemas.microsoft.com/office/drawing/2014/main" id="{BB6CEC7A-6C0A-409E-9001-74C3C111CD3F}"/>
              </a:ext>
            </a:extLst>
          </p:cNvPr>
          <p:cNvGrpSpPr/>
          <p:nvPr/>
        </p:nvGrpSpPr>
        <p:grpSpPr>
          <a:xfrm>
            <a:off x="260962" y="5845102"/>
            <a:ext cx="8636183" cy="500137"/>
            <a:chOff x="184088" y="5817481"/>
            <a:chExt cx="9748226" cy="500137"/>
          </a:xfrm>
        </p:grpSpPr>
        <p:sp>
          <p:nvSpPr>
            <p:cNvPr id="27" name="Rectangle 26">
              <a:extLst>
                <a:ext uri="{FF2B5EF4-FFF2-40B4-BE49-F238E27FC236}">
                  <a16:creationId xmlns:a16="http://schemas.microsoft.com/office/drawing/2014/main" id="{BF67880F-0C8B-4D7C-B329-7E569352EB72}"/>
                </a:ext>
              </a:extLst>
            </p:cNvPr>
            <p:cNvSpPr/>
            <p:nvPr/>
          </p:nvSpPr>
          <p:spPr>
            <a:xfrm>
              <a:off x="1614243" y="5817481"/>
              <a:ext cx="8318071" cy="500137"/>
            </a:xfrm>
            <a:prstGeom prst="rect">
              <a:avLst/>
            </a:prstGeom>
            <a:solidFill>
              <a:schemeClr val="accent4">
                <a:lumMod val="40000"/>
                <a:lumOff val="60000"/>
              </a:schemeClr>
            </a:solidFill>
          </p:spPr>
          <p:txBody>
            <a:bodyPr wrap="square" lIns="68580" tIns="34290" rIns="68580" bIns="34290">
              <a:spAutoFit/>
            </a:bodyPr>
            <a:lstStyle/>
            <a:p>
              <a:pPr marL="168275"/>
              <a:r>
                <a:rPr lang="en-GB" sz="2800" dirty="0">
                  <a:solidFill>
                    <a:prstClr val="black"/>
                  </a:solidFill>
                  <a:latin typeface="Century Gothic" pitchFamily="34" charset="0"/>
                </a:rPr>
                <a:t>Is the claim about fish oil pills correct? </a:t>
              </a:r>
            </a:p>
          </p:txBody>
        </p:sp>
        <p:sp>
          <p:nvSpPr>
            <p:cNvPr id="28" name="Rectangle 27">
              <a:extLst>
                <a:ext uri="{FF2B5EF4-FFF2-40B4-BE49-F238E27FC236}">
                  <a16:creationId xmlns:a16="http://schemas.microsoft.com/office/drawing/2014/main" id="{7FC673BE-8869-4298-A40C-121D9F1283A3}"/>
                </a:ext>
              </a:extLst>
            </p:cNvPr>
            <p:cNvSpPr/>
            <p:nvPr/>
          </p:nvSpPr>
          <p:spPr>
            <a:xfrm>
              <a:off x="184088" y="5817482"/>
              <a:ext cx="1304926" cy="4672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Century Gothic" panose="020B0502020202020204" pitchFamily="34" charset="0"/>
                </a:rPr>
                <a:t>ENGAGE</a:t>
              </a:r>
            </a:p>
          </p:txBody>
        </p:sp>
      </p:grpSp>
      <p:pic>
        <p:nvPicPr>
          <p:cNvPr id="25" name="Picture 24">
            <a:extLst>
              <a:ext uri="{FF2B5EF4-FFF2-40B4-BE49-F238E27FC236}">
                <a16:creationId xmlns:a16="http://schemas.microsoft.com/office/drawing/2014/main" id="{5FC13A7A-1B68-4201-9200-171A430654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277" y="127696"/>
            <a:ext cx="8606341" cy="4571846"/>
          </a:xfrm>
          <a:prstGeom prst="rect">
            <a:avLst/>
          </a:prstGeom>
        </p:spPr>
      </p:pic>
      <p:sp>
        <p:nvSpPr>
          <p:cNvPr id="30" name="Rectangle 29">
            <a:extLst>
              <a:ext uri="{FF2B5EF4-FFF2-40B4-BE49-F238E27FC236}">
                <a16:creationId xmlns:a16="http://schemas.microsoft.com/office/drawing/2014/main" id="{75472255-D553-410C-B02D-95DE7FBB928A}"/>
              </a:ext>
            </a:extLst>
          </p:cNvPr>
          <p:cNvSpPr/>
          <p:nvPr/>
        </p:nvSpPr>
        <p:spPr>
          <a:xfrm>
            <a:off x="447721" y="605772"/>
            <a:ext cx="8484781" cy="1454244"/>
          </a:xfrm>
          <a:prstGeom prst="rect">
            <a:avLst/>
          </a:prstGeom>
        </p:spPr>
        <p:txBody>
          <a:bodyPr wrap="square" lIns="68580" tIns="34290" rIns="68580" bIns="34290">
            <a:spAutoFit/>
          </a:bodyPr>
          <a:lstStyle/>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p:txBody>
      </p:sp>
      <p:sp>
        <p:nvSpPr>
          <p:cNvPr id="31" name="TextBox 30">
            <a:extLst>
              <a:ext uri="{FF2B5EF4-FFF2-40B4-BE49-F238E27FC236}">
                <a16:creationId xmlns:a16="http://schemas.microsoft.com/office/drawing/2014/main" id="{E43EF055-B533-4C0D-9B90-31463140EDE0}"/>
              </a:ext>
            </a:extLst>
          </p:cNvPr>
          <p:cNvSpPr txBox="1"/>
          <p:nvPr/>
        </p:nvSpPr>
        <p:spPr>
          <a:xfrm>
            <a:off x="289278" y="141970"/>
            <a:ext cx="2981062" cy="684803"/>
          </a:xfrm>
          <a:prstGeom prst="rect">
            <a:avLst/>
          </a:prstGeom>
          <a:noFill/>
        </p:spPr>
        <p:txBody>
          <a:bodyPr wrap="square" lIns="68580" tIns="34290" rIns="68580" bIns="34290" rtlCol="0">
            <a:spAutoFit/>
          </a:bodyPr>
          <a:lstStyle/>
          <a:p>
            <a:pPr defTabSz="685800"/>
            <a:r>
              <a:rPr lang="en-GB" sz="4000" b="1" dirty="0">
                <a:solidFill>
                  <a:prstClr val="black"/>
                </a:solidFill>
                <a:latin typeface="Century Gothic" pitchFamily="34" charset="0"/>
              </a:rPr>
              <a:t>Pills can kill</a:t>
            </a:r>
          </a:p>
        </p:txBody>
      </p:sp>
      <p:pic>
        <p:nvPicPr>
          <p:cNvPr id="32" name="Picture 5">
            <a:extLst>
              <a:ext uri="{FF2B5EF4-FFF2-40B4-BE49-F238E27FC236}">
                <a16:creationId xmlns:a16="http://schemas.microsoft.com/office/drawing/2014/main" id="{FAE976F1-A676-4E0A-AF50-141F88FCDE2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969" y="4812597"/>
            <a:ext cx="420584" cy="440650"/>
          </a:xfrm>
          <a:prstGeom prst="rect">
            <a:avLst/>
          </a:prstGeom>
          <a:noFill/>
          <a:ln w="3175">
            <a:solidFill>
              <a:schemeClr val="tx1"/>
            </a:solidFill>
            <a:miter lim="800000"/>
            <a:headEnd/>
            <a:tailEnd/>
          </a:ln>
        </p:spPr>
      </p:pic>
      <p:sp>
        <p:nvSpPr>
          <p:cNvPr id="33" name="TextBox 32">
            <a:extLst>
              <a:ext uri="{FF2B5EF4-FFF2-40B4-BE49-F238E27FC236}">
                <a16:creationId xmlns:a16="http://schemas.microsoft.com/office/drawing/2014/main" id="{38A55D4F-9A88-43B2-950F-6EE13890AEB8}"/>
              </a:ext>
            </a:extLst>
          </p:cNvPr>
          <p:cNvSpPr txBox="1"/>
          <p:nvPr/>
        </p:nvSpPr>
        <p:spPr>
          <a:xfrm>
            <a:off x="1140256" y="4757044"/>
            <a:ext cx="7788520" cy="954107"/>
          </a:xfrm>
          <a:prstGeom prst="rect">
            <a:avLst/>
          </a:prstGeom>
          <a:noFill/>
        </p:spPr>
        <p:txBody>
          <a:bodyPr wrap="square" rtlCol="0">
            <a:spAutoFit/>
          </a:bodyPr>
          <a:lstStyle/>
          <a:p>
            <a:pPr defTabSz="685800"/>
            <a:r>
              <a:rPr lang="en-GB" sz="2800" dirty="0">
                <a:solidFill>
                  <a:prstClr val="black"/>
                </a:solidFill>
                <a:latin typeface="Calibri"/>
              </a:rPr>
              <a:t>It doesn’t make sense! If the killer whales don’t eat krill, how can removing krill affect them?</a:t>
            </a:r>
          </a:p>
        </p:txBody>
      </p:sp>
      <p:sp>
        <p:nvSpPr>
          <p:cNvPr id="34" name="Rectangle 33">
            <a:extLst>
              <a:ext uri="{FF2B5EF4-FFF2-40B4-BE49-F238E27FC236}">
                <a16:creationId xmlns:a16="http://schemas.microsoft.com/office/drawing/2014/main" id="{83607371-6295-4DF4-AC0E-06D15584E1C7}"/>
              </a:ext>
            </a:extLst>
          </p:cNvPr>
          <p:cNvSpPr/>
          <p:nvPr/>
        </p:nvSpPr>
        <p:spPr>
          <a:xfrm>
            <a:off x="3192138" y="1933206"/>
            <a:ext cx="5696244" cy="2681868"/>
          </a:xfrm>
          <a:prstGeom prst="rect">
            <a:avLst/>
          </a:prstGeom>
          <a:solidFill>
            <a:srgbClr val="868781">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dirty="0">
              <a:solidFill>
                <a:prstClr val="white"/>
              </a:solidFill>
              <a:latin typeface="Calibri"/>
            </a:endParaRPr>
          </a:p>
        </p:txBody>
      </p:sp>
      <p:sp>
        <p:nvSpPr>
          <p:cNvPr id="35" name="Rectangle 34">
            <a:extLst>
              <a:ext uri="{FF2B5EF4-FFF2-40B4-BE49-F238E27FC236}">
                <a16:creationId xmlns:a16="http://schemas.microsoft.com/office/drawing/2014/main" id="{443BDB92-284E-4F43-A607-5907200B6DC6}"/>
              </a:ext>
            </a:extLst>
          </p:cNvPr>
          <p:cNvSpPr/>
          <p:nvPr/>
        </p:nvSpPr>
        <p:spPr>
          <a:xfrm>
            <a:off x="3192137" y="1957852"/>
            <a:ext cx="5837746" cy="2677656"/>
          </a:xfrm>
          <a:prstGeom prst="rect">
            <a:avLst/>
          </a:prstGeom>
          <a:noFill/>
        </p:spPr>
        <p:txBody>
          <a:bodyPr wrap="square">
            <a:spAutoFit/>
          </a:bodyPr>
          <a:lstStyle/>
          <a:p>
            <a:pPr defTabSz="685800"/>
            <a:r>
              <a:rPr lang="en-GB" sz="2800" dirty="0">
                <a:solidFill>
                  <a:prstClr val="white"/>
                </a:solidFill>
                <a:latin typeface="Century Gothic" pitchFamily="34" charset="0"/>
              </a:rPr>
              <a:t>Fish oil pills are often made from krill, tiny creatures that live in the Antarctic. Killer whales don’t eat krill, but other animals do. Stop buying the pills and leave krill in the ocean!</a:t>
            </a:r>
            <a:endParaRPr lang="en-GB" sz="1600" dirty="0">
              <a:solidFill>
                <a:prstClr val="white"/>
              </a:solidFill>
              <a:latin typeface="Century Gothic" pitchFamily="34" charset="0"/>
            </a:endParaRPr>
          </a:p>
        </p:txBody>
      </p:sp>
      <p:sp>
        <p:nvSpPr>
          <p:cNvPr id="36" name="Rectangle 35">
            <a:extLst>
              <a:ext uri="{FF2B5EF4-FFF2-40B4-BE49-F238E27FC236}">
                <a16:creationId xmlns:a16="http://schemas.microsoft.com/office/drawing/2014/main" id="{38A21D6F-B9C1-40CD-AD1C-2BEBE5508A85}"/>
              </a:ext>
            </a:extLst>
          </p:cNvPr>
          <p:cNvSpPr/>
          <p:nvPr/>
        </p:nvSpPr>
        <p:spPr>
          <a:xfrm>
            <a:off x="3270339" y="141970"/>
            <a:ext cx="4930078" cy="1815882"/>
          </a:xfrm>
          <a:prstGeom prst="rect">
            <a:avLst/>
          </a:prstGeom>
          <a:noFill/>
          <a:effectLst>
            <a:softEdge rad="31750"/>
          </a:effectLst>
        </p:spPr>
        <p:txBody>
          <a:bodyPr wrap="square">
            <a:spAutoFit/>
          </a:bodyPr>
          <a:lstStyle/>
          <a:p>
            <a:pPr defTabSz="685800"/>
            <a:r>
              <a:rPr lang="en-GB" sz="2800" b="1" dirty="0">
                <a:solidFill>
                  <a:prstClr val="black"/>
                </a:solidFill>
                <a:latin typeface="Century Gothic" pitchFamily="34" charset="0"/>
              </a:rPr>
              <a:t>Omega-3 in fish oil may  be good for your brain.          But making it is reducing the number of killer whales.</a:t>
            </a:r>
          </a:p>
        </p:txBody>
      </p:sp>
      <p:pic>
        <p:nvPicPr>
          <p:cNvPr id="37" name="Picture 36">
            <a:extLst>
              <a:ext uri="{FF2B5EF4-FFF2-40B4-BE49-F238E27FC236}">
                <a16:creationId xmlns:a16="http://schemas.microsoft.com/office/drawing/2014/main" id="{28CFFAF6-F0CF-4ACA-9A3E-CE5D6DB5057B}"/>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289276" y="758927"/>
            <a:ext cx="1329991" cy="1029670"/>
          </a:xfrm>
          <a:prstGeom prst="rect">
            <a:avLst/>
          </a:prstGeom>
        </p:spPr>
      </p:pic>
      <p:sp>
        <p:nvSpPr>
          <p:cNvPr id="38" name="Rectangle 37">
            <a:extLst>
              <a:ext uri="{FF2B5EF4-FFF2-40B4-BE49-F238E27FC236}">
                <a16:creationId xmlns:a16="http://schemas.microsoft.com/office/drawing/2014/main" id="{E7821AD9-9B64-41EA-9520-775CC7C5FE05}"/>
              </a:ext>
            </a:extLst>
          </p:cNvPr>
          <p:cNvSpPr/>
          <p:nvPr/>
        </p:nvSpPr>
        <p:spPr>
          <a:xfrm>
            <a:off x="462442" y="5253247"/>
            <a:ext cx="677814" cy="400110"/>
          </a:xfrm>
          <a:prstGeom prst="rect">
            <a:avLst/>
          </a:prstGeom>
        </p:spPr>
        <p:txBody>
          <a:bodyPr wrap="none">
            <a:spAutoFit/>
          </a:bodyPr>
          <a:lstStyle/>
          <a:p>
            <a:pPr defTabSz="685800"/>
            <a:r>
              <a:rPr lang="en-GB" sz="2000" b="1" dirty="0">
                <a:solidFill>
                  <a:schemeClr val="accent1"/>
                </a:solidFill>
                <a:latin typeface="Calibri"/>
              </a:rPr>
              <a:t>Luke</a:t>
            </a:r>
          </a:p>
        </p:txBody>
      </p:sp>
      <p:grpSp>
        <p:nvGrpSpPr>
          <p:cNvPr id="39" name="Group 38">
            <a:extLst>
              <a:ext uri="{FF2B5EF4-FFF2-40B4-BE49-F238E27FC236}">
                <a16:creationId xmlns:a16="http://schemas.microsoft.com/office/drawing/2014/main" id="{74487004-0030-4296-8AFC-359AE0A7CAB5}"/>
              </a:ext>
            </a:extLst>
          </p:cNvPr>
          <p:cNvGrpSpPr/>
          <p:nvPr/>
        </p:nvGrpSpPr>
        <p:grpSpPr>
          <a:xfrm>
            <a:off x="416708" y="4358062"/>
            <a:ext cx="2583957" cy="307777"/>
            <a:chOff x="3250618" y="3490331"/>
            <a:chExt cx="2227630" cy="307777"/>
          </a:xfrm>
          <a:solidFill>
            <a:schemeClr val="accent4"/>
          </a:solidFill>
        </p:grpSpPr>
        <p:sp>
          <p:nvSpPr>
            <p:cNvPr id="40" name="Rounded Rectangle 28">
              <a:extLst>
                <a:ext uri="{FF2B5EF4-FFF2-40B4-BE49-F238E27FC236}">
                  <a16:creationId xmlns:a16="http://schemas.microsoft.com/office/drawing/2014/main" id="{63DAB136-1B74-4913-B7DF-1900B4FBAB10}"/>
                </a:ext>
              </a:extLst>
            </p:cNvPr>
            <p:cNvSpPr/>
            <p:nvPr/>
          </p:nvSpPr>
          <p:spPr>
            <a:xfrm>
              <a:off x="3407497" y="3510192"/>
              <a:ext cx="1969898" cy="28791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latin typeface="Calibri"/>
              </a:endParaRPr>
            </a:p>
          </p:txBody>
        </p:sp>
        <p:sp>
          <p:nvSpPr>
            <p:cNvPr id="41" name="TextBox 40">
              <a:extLst>
                <a:ext uri="{FF2B5EF4-FFF2-40B4-BE49-F238E27FC236}">
                  <a16:creationId xmlns:a16="http://schemas.microsoft.com/office/drawing/2014/main" id="{0511FB11-0F09-4276-9612-B777FF598FD0}"/>
                </a:ext>
              </a:extLst>
            </p:cNvPr>
            <p:cNvSpPr txBox="1"/>
            <p:nvPr/>
          </p:nvSpPr>
          <p:spPr>
            <a:xfrm>
              <a:off x="3250618" y="3490331"/>
              <a:ext cx="2227630" cy="307777"/>
            </a:xfrm>
            <a:prstGeom prst="rect">
              <a:avLst/>
            </a:prstGeom>
            <a:noFill/>
          </p:spPr>
          <p:txBody>
            <a:bodyPr wrap="square" rtlCol="0">
              <a:spAutoFit/>
            </a:bodyPr>
            <a:lstStyle/>
            <a:p>
              <a:pPr algn="ctr" defTabSz="685800"/>
              <a:r>
                <a:rPr lang="en-GB" sz="1400" b="1" dirty="0">
                  <a:solidFill>
                    <a:prstClr val="black"/>
                  </a:solidFill>
                  <a:latin typeface="Century Gothic" panose="020B0502020202020204" pitchFamily="34" charset="0"/>
                </a:rPr>
                <a:t>Watch amazing whales</a:t>
              </a:r>
            </a:p>
          </p:txBody>
        </p:sp>
      </p:grpSp>
      <p:sp>
        <p:nvSpPr>
          <p:cNvPr id="2" name="Action Button: Blank 1">
            <a:hlinkClick r:id="rId6" highlightClick="1"/>
            <a:extLst>
              <a:ext uri="{FF2B5EF4-FFF2-40B4-BE49-F238E27FC236}">
                <a16:creationId xmlns:a16="http://schemas.microsoft.com/office/drawing/2014/main" id="{23E3ED81-B9CD-44F0-B75E-3EB663E0D57E}"/>
              </a:ext>
            </a:extLst>
          </p:cNvPr>
          <p:cNvSpPr/>
          <p:nvPr/>
        </p:nvSpPr>
        <p:spPr>
          <a:xfrm>
            <a:off x="500087" y="4250987"/>
            <a:ext cx="2557785" cy="4628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Triangle 21">
            <a:extLst>
              <a:ext uri="{FF2B5EF4-FFF2-40B4-BE49-F238E27FC236}">
                <a16:creationId xmlns:a16="http://schemas.microsoft.com/office/drawing/2014/main" id="{2AD53068-AA67-412C-9447-A6E27C16E10C}"/>
              </a:ext>
            </a:extLst>
          </p:cNvPr>
          <p:cNvSpPr/>
          <p:nvPr/>
        </p:nvSpPr>
        <p:spPr>
          <a:xfrm rot="10800000">
            <a:off x="7286324" y="-6"/>
            <a:ext cx="1857674" cy="1743679"/>
          </a:xfrm>
          <a:prstGeom prst="rtTriangle">
            <a:avLst/>
          </a:prstGeom>
          <a:solidFill>
            <a:srgbClr val="E26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2D3D64F2-A7DB-426D-A923-850CFDE23599}"/>
              </a:ext>
            </a:extLst>
          </p:cNvPr>
          <p:cNvSpPr txBox="1"/>
          <p:nvPr/>
        </p:nvSpPr>
        <p:spPr>
          <a:xfrm rot="2612817">
            <a:off x="7525992" y="217767"/>
            <a:ext cx="1997179" cy="769441"/>
          </a:xfrm>
          <a:prstGeom prst="rect">
            <a:avLst/>
          </a:prstGeom>
          <a:noFill/>
        </p:spPr>
        <p:txBody>
          <a:bodyPr wrap="square" rtlCol="0">
            <a:spAutoFit/>
          </a:bodyPr>
          <a:lstStyle/>
          <a:p>
            <a:pPr algn="ctr"/>
            <a:r>
              <a:rPr lang="en-GB" sz="2200" b="1" dirty="0">
                <a:solidFill>
                  <a:schemeClr val="bg1"/>
                </a:solidFill>
                <a:latin typeface="Century Gothic" panose="020B0502020202020204" pitchFamily="34" charset="0"/>
              </a:rPr>
              <a:t>Feeding relationships</a:t>
            </a:r>
          </a:p>
        </p:txBody>
      </p:sp>
    </p:spTree>
    <p:extLst>
      <p:ext uri="{BB962C8B-B14F-4D97-AF65-F5344CB8AC3E}">
        <p14:creationId xmlns:p14="http://schemas.microsoft.com/office/powerpoint/2010/main" val="255156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752550-A15A-432E-9034-6604B60E93BE}"/>
              </a:ext>
            </a:extLst>
          </p:cNvPr>
          <p:cNvSpPr/>
          <p:nvPr/>
        </p:nvSpPr>
        <p:spPr>
          <a:xfrm>
            <a:off x="283111" y="131636"/>
            <a:ext cx="8603898" cy="6180617"/>
          </a:xfrm>
          <a:prstGeom prst="rect">
            <a:avLst/>
          </a:prstGeom>
          <a:solidFill>
            <a:srgbClr val="EF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2B1FC588-C3CF-4737-92C7-F5AF4EBC899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4788" y="1709453"/>
            <a:ext cx="4138273" cy="4138273"/>
          </a:xfrm>
          <a:prstGeom prst="rect">
            <a:avLst/>
          </a:prstGeom>
        </p:spPr>
      </p:pic>
      <p:sp>
        <p:nvSpPr>
          <p:cNvPr id="23" name="TextBox 22">
            <a:extLst>
              <a:ext uri="{FF2B5EF4-FFF2-40B4-BE49-F238E27FC236}">
                <a16:creationId xmlns:a16="http://schemas.microsoft.com/office/drawing/2014/main" id="{C0E9EE64-8E19-4811-B5DC-01D37F519243}"/>
              </a:ext>
            </a:extLst>
          </p:cNvPr>
          <p:cNvSpPr txBox="1"/>
          <p:nvPr/>
        </p:nvSpPr>
        <p:spPr>
          <a:xfrm>
            <a:off x="385227" y="12340"/>
            <a:ext cx="899592" cy="1438855"/>
          </a:xfrm>
          <a:prstGeom prst="rect">
            <a:avLst/>
          </a:prstGeom>
          <a:noFill/>
        </p:spPr>
        <p:txBody>
          <a:bodyPr wrap="square" rtlCol="0">
            <a:spAutoFit/>
          </a:bodyPr>
          <a:lstStyle/>
          <a:p>
            <a:pPr>
              <a:lnSpc>
                <a:spcPts val="10500"/>
              </a:lnSpc>
            </a:pPr>
            <a:r>
              <a:rPr lang="en-GB" sz="9600" dirty="0">
                <a:latin typeface="Adobe Garamond Pro Bold" pitchFamily="18" charset="0"/>
              </a:rPr>
              <a:t>“</a:t>
            </a:r>
          </a:p>
        </p:txBody>
      </p:sp>
      <p:sp>
        <p:nvSpPr>
          <p:cNvPr id="24" name="TextBox 23">
            <a:extLst>
              <a:ext uri="{FF2B5EF4-FFF2-40B4-BE49-F238E27FC236}">
                <a16:creationId xmlns:a16="http://schemas.microsoft.com/office/drawing/2014/main" id="{FD64D7E7-FED3-49EB-A1DA-0F23ED494D79}"/>
              </a:ext>
            </a:extLst>
          </p:cNvPr>
          <p:cNvSpPr txBox="1"/>
          <p:nvPr/>
        </p:nvSpPr>
        <p:spPr>
          <a:xfrm rot="10800000">
            <a:off x="2742274" y="505594"/>
            <a:ext cx="899592" cy="1438855"/>
          </a:xfrm>
          <a:prstGeom prst="rect">
            <a:avLst/>
          </a:prstGeom>
          <a:noFill/>
        </p:spPr>
        <p:txBody>
          <a:bodyPr wrap="square" rtlCol="0">
            <a:spAutoFit/>
          </a:bodyPr>
          <a:lstStyle/>
          <a:p>
            <a:pPr>
              <a:lnSpc>
                <a:spcPts val="10500"/>
              </a:lnSpc>
            </a:pPr>
            <a:r>
              <a:rPr lang="en-GB" sz="9600" dirty="0">
                <a:latin typeface="Adobe Garamond Pro Bold" pitchFamily="18" charset="0"/>
              </a:rPr>
              <a:t>“</a:t>
            </a:r>
          </a:p>
        </p:txBody>
      </p:sp>
      <p:sp>
        <p:nvSpPr>
          <p:cNvPr id="4" name="Rectangle 3">
            <a:extLst>
              <a:ext uri="{FF2B5EF4-FFF2-40B4-BE49-F238E27FC236}">
                <a16:creationId xmlns:a16="http://schemas.microsoft.com/office/drawing/2014/main" id="{66CE821E-4C2A-4050-9F55-D429A0ED5AF8}"/>
              </a:ext>
            </a:extLst>
          </p:cNvPr>
          <p:cNvSpPr/>
          <p:nvPr/>
        </p:nvSpPr>
        <p:spPr>
          <a:xfrm>
            <a:off x="0" y="6533147"/>
            <a:ext cx="9144000" cy="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0E449E9-D243-4000-B78A-0986B34D200D}"/>
              </a:ext>
            </a:extLst>
          </p:cNvPr>
          <p:cNvSpPr/>
          <p:nvPr/>
        </p:nvSpPr>
        <p:spPr>
          <a:xfrm>
            <a:off x="7694002" y="6621792"/>
            <a:ext cx="1449998" cy="215444"/>
          </a:xfrm>
          <a:prstGeom prst="rect">
            <a:avLst/>
          </a:prstGeom>
        </p:spPr>
        <p:txBody>
          <a:bodyPr wrap="square">
            <a:spAutoFit/>
          </a:bodyPr>
          <a:lstStyle/>
          <a:p>
            <a:pPr algn="r"/>
            <a:r>
              <a:rPr lang="en-US" sz="800" dirty="0">
                <a:solidFill>
                  <a:schemeClr val="accent1">
                    <a:lumMod val="50000"/>
                  </a:schemeClr>
                </a:solidFill>
                <a:latin typeface="Century Gothic" panose="020B0502020202020204" pitchFamily="34" charset="0"/>
              </a:rPr>
              <a:t>© Mastery Science, 2018</a:t>
            </a:r>
          </a:p>
        </p:txBody>
      </p:sp>
      <p:sp>
        <p:nvSpPr>
          <p:cNvPr id="21" name="TextBox 20">
            <a:extLst>
              <a:ext uri="{FF2B5EF4-FFF2-40B4-BE49-F238E27FC236}">
                <a16:creationId xmlns:a16="http://schemas.microsoft.com/office/drawing/2014/main" id="{5C8764C9-AF80-4FCA-AD50-76E1401A8681}"/>
              </a:ext>
            </a:extLst>
          </p:cNvPr>
          <p:cNvSpPr txBox="1"/>
          <p:nvPr/>
        </p:nvSpPr>
        <p:spPr>
          <a:xfrm>
            <a:off x="289277" y="6549634"/>
            <a:ext cx="3336258" cy="261610"/>
          </a:xfrm>
          <a:prstGeom prst="rect">
            <a:avLst/>
          </a:prstGeom>
          <a:noFill/>
        </p:spPr>
        <p:txBody>
          <a:bodyPr wrap="square" rtlCol="0">
            <a:spAutoFit/>
          </a:bodyPr>
          <a:lstStyle/>
          <a:p>
            <a:r>
              <a:rPr lang="en-US" sz="1050" dirty="0">
                <a:latin typeface="Century Gothic" panose="020B0502020202020204" pitchFamily="34" charset="0"/>
              </a:rPr>
              <a:t>MENSTRUAL CYCLE &gt; ACQUIRE </a:t>
            </a:r>
          </a:p>
        </p:txBody>
      </p:sp>
      <p:sp>
        <p:nvSpPr>
          <p:cNvPr id="15" name="Rectangle 14">
            <a:extLst>
              <a:ext uri="{FF2B5EF4-FFF2-40B4-BE49-F238E27FC236}">
                <a16:creationId xmlns:a16="http://schemas.microsoft.com/office/drawing/2014/main" id="{7016D9AC-2679-41E9-9682-F14D8C9E2221}"/>
              </a:ext>
            </a:extLst>
          </p:cNvPr>
          <p:cNvSpPr/>
          <p:nvPr/>
        </p:nvSpPr>
        <p:spPr>
          <a:xfrm>
            <a:off x="2141848" y="2468155"/>
            <a:ext cx="1871999"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7EEEE731-D92C-4460-99AE-43EEB5FD97E6}"/>
              </a:ext>
            </a:extLst>
          </p:cNvPr>
          <p:cNvSpPr txBox="1"/>
          <p:nvPr/>
        </p:nvSpPr>
        <p:spPr>
          <a:xfrm>
            <a:off x="2649720" y="2454768"/>
            <a:ext cx="1279156" cy="400110"/>
          </a:xfrm>
          <a:prstGeom prst="rect">
            <a:avLst/>
          </a:prstGeom>
          <a:noFill/>
        </p:spPr>
        <p:txBody>
          <a:bodyPr wrap="square" rtlCol="0">
            <a:spAutoFit/>
          </a:bodyPr>
          <a:lstStyle/>
          <a:p>
            <a:r>
              <a:rPr lang="en-GB" sz="2000" b="1" dirty="0"/>
              <a:t>Today</a:t>
            </a:r>
          </a:p>
        </p:txBody>
      </p:sp>
      <p:sp>
        <p:nvSpPr>
          <p:cNvPr id="6" name="Oval 5">
            <a:extLst>
              <a:ext uri="{FF2B5EF4-FFF2-40B4-BE49-F238E27FC236}">
                <a16:creationId xmlns:a16="http://schemas.microsoft.com/office/drawing/2014/main" id="{CD70142C-818D-49E8-AB13-3D35E0ED0D67}"/>
              </a:ext>
            </a:extLst>
          </p:cNvPr>
          <p:cNvSpPr/>
          <p:nvPr/>
        </p:nvSpPr>
        <p:spPr>
          <a:xfrm>
            <a:off x="2589801" y="2899164"/>
            <a:ext cx="1025248" cy="102904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5CF9B2D-DE9E-4A05-BB3F-FA811CA94106}"/>
              </a:ext>
            </a:extLst>
          </p:cNvPr>
          <p:cNvSpPr txBox="1"/>
          <p:nvPr/>
        </p:nvSpPr>
        <p:spPr>
          <a:xfrm>
            <a:off x="2643044" y="3159849"/>
            <a:ext cx="1025248" cy="461665"/>
          </a:xfrm>
          <a:prstGeom prst="rect">
            <a:avLst/>
          </a:prstGeom>
          <a:noFill/>
        </p:spPr>
        <p:txBody>
          <a:bodyPr wrap="square" rtlCol="0">
            <a:spAutoFit/>
          </a:bodyPr>
          <a:lstStyle/>
          <a:p>
            <a:r>
              <a:rPr lang="en-GB" sz="2400" dirty="0">
                <a:solidFill>
                  <a:schemeClr val="accent6"/>
                </a:solidFill>
              </a:rPr>
              <a:t>fertile</a:t>
            </a:r>
          </a:p>
        </p:txBody>
      </p:sp>
      <p:sp>
        <p:nvSpPr>
          <p:cNvPr id="9" name="TextBox 8">
            <a:extLst>
              <a:ext uri="{FF2B5EF4-FFF2-40B4-BE49-F238E27FC236}">
                <a16:creationId xmlns:a16="http://schemas.microsoft.com/office/drawing/2014/main" id="{E50360B4-D24E-420D-AD3A-9B5F43934086}"/>
              </a:ext>
            </a:extLst>
          </p:cNvPr>
          <p:cNvSpPr txBox="1"/>
          <p:nvPr/>
        </p:nvSpPr>
        <p:spPr>
          <a:xfrm>
            <a:off x="2160143" y="3858311"/>
            <a:ext cx="1871998" cy="1323439"/>
          </a:xfrm>
          <a:prstGeom prst="rect">
            <a:avLst/>
          </a:prstGeom>
          <a:noFill/>
        </p:spPr>
        <p:txBody>
          <a:bodyPr wrap="square" rtlCol="0">
            <a:spAutoFit/>
          </a:bodyPr>
          <a:lstStyle/>
          <a:p>
            <a:r>
              <a:rPr lang="en-GB" sz="2000" dirty="0"/>
              <a:t>If you have sex today, there is a high chance of pregnancy</a:t>
            </a:r>
          </a:p>
        </p:txBody>
      </p:sp>
      <p:pic>
        <p:nvPicPr>
          <p:cNvPr id="3" name="Picture 2">
            <a:extLst>
              <a:ext uri="{FF2B5EF4-FFF2-40B4-BE49-F238E27FC236}">
                <a16:creationId xmlns:a16="http://schemas.microsoft.com/office/drawing/2014/main" id="{2C9BA14D-7CCE-49D5-9F20-5429571885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86307" y="232095"/>
            <a:ext cx="4700702" cy="5689298"/>
          </a:xfrm>
          <a:prstGeom prst="rect">
            <a:avLst/>
          </a:prstGeom>
          <a:effectLst>
            <a:softEdge rad="63500"/>
          </a:effectLst>
        </p:spPr>
      </p:pic>
      <p:sp>
        <p:nvSpPr>
          <p:cNvPr id="17" name="TextBox 16">
            <a:extLst>
              <a:ext uri="{FF2B5EF4-FFF2-40B4-BE49-F238E27FC236}">
                <a16:creationId xmlns:a16="http://schemas.microsoft.com/office/drawing/2014/main" id="{C1E3F97D-9AB0-48A2-BEAB-0F404ADC1A86}"/>
              </a:ext>
            </a:extLst>
          </p:cNvPr>
          <p:cNvSpPr txBox="1"/>
          <p:nvPr/>
        </p:nvSpPr>
        <p:spPr>
          <a:xfrm>
            <a:off x="1060749" y="316546"/>
            <a:ext cx="4544523" cy="1692771"/>
          </a:xfrm>
          <a:prstGeom prst="rect">
            <a:avLst/>
          </a:prstGeom>
          <a:noFill/>
        </p:spPr>
        <p:txBody>
          <a:bodyPr wrap="square" rtlCol="0">
            <a:spAutoFit/>
          </a:bodyPr>
          <a:lstStyle/>
          <a:p>
            <a:r>
              <a:rPr lang="en-GB" sz="2800" dirty="0">
                <a:latin typeface="Century Gothic" panose="020B0502020202020204" pitchFamily="34" charset="0"/>
              </a:rPr>
              <a:t>This app is amazing! </a:t>
            </a:r>
          </a:p>
          <a:p>
            <a:r>
              <a:rPr lang="en-GB" sz="2800" dirty="0">
                <a:latin typeface="Century Gothic" panose="020B0502020202020204" pitchFamily="34" charset="0"/>
              </a:rPr>
              <a:t>It will help me to get pregnant.</a:t>
            </a:r>
          </a:p>
          <a:p>
            <a:endParaRPr lang="en-GB" sz="2000" dirty="0">
              <a:latin typeface="Century Gothic" panose="020B0502020202020204" pitchFamily="34" charset="0"/>
            </a:endParaRPr>
          </a:p>
        </p:txBody>
      </p:sp>
      <p:grpSp>
        <p:nvGrpSpPr>
          <p:cNvPr id="28" name="Group 27">
            <a:extLst>
              <a:ext uri="{FF2B5EF4-FFF2-40B4-BE49-F238E27FC236}">
                <a16:creationId xmlns:a16="http://schemas.microsoft.com/office/drawing/2014/main" id="{74C98CA0-7D40-4BD0-95B1-A6849945BADA}"/>
              </a:ext>
            </a:extLst>
          </p:cNvPr>
          <p:cNvGrpSpPr/>
          <p:nvPr/>
        </p:nvGrpSpPr>
        <p:grpSpPr>
          <a:xfrm>
            <a:off x="256991" y="5831715"/>
            <a:ext cx="8636183" cy="500137"/>
            <a:chOff x="184088" y="5817481"/>
            <a:chExt cx="9748226" cy="500137"/>
          </a:xfrm>
        </p:grpSpPr>
        <p:sp>
          <p:nvSpPr>
            <p:cNvPr id="30" name="Rectangle 29">
              <a:extLst>
                <a:ext uri="{FF2B5EF4-FFF2-40B4-BE49-F238E27FC236}">
                  <a16:creationId xmlns:a16="http://schemas.microsoft.com/office/drawing/2014/main" id="{27A7ADA8-AF0E-46A4-8396-3D95C0D47417}"/>
                </a:ext>
              </a:extLst>
            </p:cNvPr>
            <p:cNvSpPr/>
            <p:nvPr/>
          </p:nvSpPr>
          <p:spPr>
            <a:xfrm>
              <a:off x="184088" y="5817481"/>
              <a:ext cx="1304926" cy="480539"/>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Century Gothic" panose="020B0502020202020204" pitchFamily="34" charset="0"/>
                </a:rPr>
                <a:t>ENGAGE</a:t>
              </a:r>
            </a:p>
          </p:txBody>
        </p:sp>
        <p:sp>
          <p:nvSpPr>
            <p:cNvPr id="29" name="Rectangle 28">
              <a:extLst>
                <a:ext uri="{FF2B5EF4-FFF2-40B4-BE49-F238E27FC236}">
                  <a16:creationId xmlns:a16="http://schemas.microsoft.com/office/drawing/2014/main" id="{CAC5E0CB-9B0C-4C6D-95CC-86DADCDCA155}"/>
                </a:ext>
              </a:extLst>
            </p:cNvPr>
            <p:cNvSpPr/>
            <p:nvPr/>
          </p:nvSpPr>
          <p:spPr>
            <a:xfrm>
              <a:off x="1614243" y="5817481"/>
              <a:ext cx="8318071" cy="500137"/>
            </a:xfrm>
            <a:prstGeom prst="rect">
              <a:avLst/>
            </a:prstGeom>
            <a:solidFill>
              <a:schemeClr val="accent4">
                <a:lumMod val="40000"/>
                <a:lumOff val="60000"/>
              </a:schemeClr>
            </a:solidFill>
          </p:spPr>
          <p:txBody>
            <a:bodyPr wrap="square" lIns="68580" tIns="34290" rIns="68580" bIns="34290">
              <a:spAutoFit/>
            </a:bodyPr>
            <a:lstStyle/>
            <a:p>
              <a:r>
                <a:rPr lang="en-US" sz="2800" dirty="0">
                  <a:latin typeface="Century Gothic" panose="020B0502020202020204" pitchFamily="34" charset="0"/>
                </a:rPr>
                <a:t>How can an app tell if a woman is fertile?</a:t>
              </a:r>
              <a:endParaRPr lang="en-GB" sz="2800" dirty="0">
                <a:latin typeface="Century Gothic" panose="020B0502020202020204" pitchFamily="34" charset="0"/>
              </a:endParaRPr>
            </a:p>
          </p:txBody>
        </p:sp>
      </p:grpSp>
      <p:sp>
        <p:nvSpPr>
          <p:cNvPr id="25" name="Right Triangle 24">
            <a:extLst>
              <a:ext uri="{FF2B5EF4-FFF2-40B4-BE49-F238E27FC236}">
                <a16:creationId xmlns:a16="http://schemas.microsoft.com/office/drawing/2014/main" id="{5E398C49-06F5-453B-9750-923123469033}"/>
              </a:ext>
            </a:extLst>
          </p:cNvPr>
          <p:cNvSpPr/>
          <p:nvPr/>
        </p:nvSpPr>
        <p:spPr>
          <a:xfrm rot="10800000">
            <a:off x="7286324" y="-6"/>
            <a:ext cx="1857674" cy="1743679"/>
          </a:xfrm>
          <a:prstGeom prst="rtTriangle">
            <a:avLst/>
          </a:prstGeom>
          <a:solidFill>
            <a:srgbClr val="E26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15E28E8-710B-44CF-BB42-1352C7FCDD4E}"/>
              </a:ext>
            </a:extLst>
          </p:cNvPr>
          <p:cNvSpPr txBox="1"/>
          <p:nvPr/>
        </p:nvSpPr>
        <p:spPr>
          <a:xfrm rot="2591160">
            <a:off x="7660191" y="257901"/>
            <a:ext cx="1635383" cy="769441"/>
          </a:xfrm>
          <a:prstGeom prst="rect">
            <a:avLst/>
          </a:prstGeom>
          <a:noFill/>
        </p:spPr>
        <p:txBody>
          <a:bodyPr wrap="square" rtlCol="0">
            <a:spAutoFit/>
          </a:bodyPr>
          <a:lstStyle/>
          <a:p>
            <a:pPr algn="ctr"/>
            <a:r>
              <a:rPr lang="en-GB" sz="2200" b="1" dirty="0">
                <a:solidFill>
                  <a:schemeClr val="bg1"/>
                </a:solidFill>
                <a:latin typeface="Century Gothic" panose="020B0502020202020204" pitchFamily="34" charset="0"/>
              </a:rPr>
              <a:t>Menstrual cycle</a:t>
            </a:r>
          </a:p>
        </p:txBody>
      </p:sp>
    </p:spTree>
    <p:extLst>
      <p:ext uri="{BB962C8B-B14F-4D97-AF65-F5344CB8AC3E}">
        <p14:creationId xmlns:p14="http://schemas.microsoft.com/office/powerpoint/2010/main" val="25777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76005"/>
              </p:ext>
            </p:extLst>
          </p:nvPr>
        </p:nvGraphicFramePr>
        <p:xfrm>
          <a:off x="186577" y="1092196"/>
          <a:ext cx="8681777" cy="4545330"/>
        </p:xfrm>
        <a:graphic>
          <a:graphicData uri="http://schemas.openxmlformats.org/drawingml/2006/table">
            <a:tbl>
              <a:tblPr firstRow="1" bandRow="1">
                <a:solidFill>
                  <a:schemeClr val="bg1"/>
                </a:solidFill>
                <a:tableStyleId>{5940675A-B579-460E-94D1-54222C63F5DA}</a:tableStyleId>
              </a:tblPr>
              <a:tblGrid>
                <a:gridCol w="2301342">
                  <a:extLst>
                    <a:ext uri="{9D8B030D-6E8A-4147-A177-3AD203B41FA5}">
                      <a16:colId xmlns:a16="http://schemas.microsoft.com/office/drawing/2014/main" val="3073622017"/>
                    </a:ext>
                  </a:extLst>
                </a:gridCol>
                <a:gridCol w="2870738">
                  <a:extLst>
                    <a:ext uri="{9D8B030D-6E8A-4147-A177-3AD203B41FA5}">
                      <a16:colId xmlns:a16="http://schemas.microsoft.com/office/drawing/2014/main" val="20001"/>
                    </a:ext>
                  </a:extLst>
                </a:gridCol>
                <a:gridCol w="3509697">
                  <a:extLst>
                    <a:ext uri="{9D8B030D-6E8A-4147-A177-3AD203B41FA5}">
                      <a16:colId xmlns:a16="http://schemas.microsoft.com/office/drawing/2014/main" val="3075338963"/>
                    </a:ext>
                  </a:extLst>
                </a:gridCol>
              </a:tblGrid>
              <a:tr h="237285">
                <a:tc>
                  <a:txBody>
                    <a:bodyPr/>
                    <a:lstStyle/>
                    <a:p>
                      <a:pPr algn="ctr"/>
                      <a:r>
                        <a:rPr lang="en-GB" sz="1400" b="1" dirty="0">
                          <a:latin typeface="Century Gothic" panose="020B0502020202020204" pitchFamily="34" charset="0"/>
                          <a:ea typeface="Century Gothic" charset="0"/>
                          <a:cs typeface="Arial" panose="020B0604020202020204" pitchFamily="34" charset="0"/>
                        </a:rPr>
                        <a:t>Area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latin typeface="Century Gothic" panose="020B0502020202020204" pitchFamily="34" charset="0"/>
                          <a:ea typeface="Century Gothic" charset="0"/>
                          <a:cs typeface="Arial" panose="020B0604020202020204" pitchFamily="34" charset="0"/>
                        </a:rPr>
                        <a:t>Big Idea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latin typeface="Century Gothic" panose="020B0502020202020204" pitchFamily="34" charset="0"/>
                          <a:ea typeface="Century Gothic" charset="0"/>
                          <a:cs typeface="Arial" panose="020B0604020202020204" pitchFamily="34" charset="0"/>
                        </a:rPr>
                        <a:t>Year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80097"/>
                  </a:ext>
                </a:extLst>
              </a:tr>
              <a:tr h="788670">
                <a:tc rowSpan="2">
                  <a:txBody>
                    <a:bodyPr/>
                    <a:lstStyle/>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r>
                        <a:rPr lang="en-GB" sz="1800" b="1" dirty="0">
                          <a:solidFill>
                            <a:schemeClr val="bg1"/>
                          </a:solidFill>
                          <a:latin typeface="Century Gothic" panose="020B0502020202020204" pitchFamily="34" charset="0"/>
                          <a:ea typeface="Century Gothic" charset="0"/>
                          <a:cs typeface="Arial" panose="020B0604020202020204" pitchFamily="34" charset="0"/>
                        </a:rPr>
                        <a:t>Forces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C0B3"/>
                    </a:solidFill>
                  </a:tcPr>
                </a:tc>
                <a:tc>
                  <a:txBody>
                    <a:bodyPr/>
                    <a:lstStyle/>
                    <a:p>
                      <a:pPr algn="l"/>
                      <a:r>
                        <a:rPr lang="en-GB" sz="1400" b="1" dirty="0">
                          <a:solidFill>
                            <a:srgbClr val="66958C"/>
                          </a:solidFill>
                          <a:latin typeface="Century Gothic" panose="020B0502020202020204" pitchFamily="34" charset="0"/>
                          <a:ea typeface="Century Gothic" charset="0"/>
                          <a:cs typeface="Arial" panose="020B0604020202020204" pitchFamily="34" charset="0"/>
                        </a:rPr>
                        <a:t>Forces predict</a:t>
                      </a:r>
                      <a:r>
                        <a:rPr lang="en-GB" sz="1400" b="1" baseline="0" dirty="0">
                          <a:solidFill>
                            <a:srgbClr val="66958C"/>
                          </a:solidFill>
                          <a:latin typeface="Century Gothic" panose="020B0502020202020204" pitchFamily="34" charset="0"/>
                          <a:ea typeface="Century Gothic" charset="0"/>
                          <a:cs typeface="Arial" panose="020B0604020202020204" pitchFamily="34" charset="0"/>
                        </a:rPr>
                        <a:t> motion</a:t>
                      </a:r>
                    </a:p>
                    <a:p>
                      <a:pPr algn="l"/>
                      <a:endParaRPr lang="en-GB" sz="1400" b="1" baseline="0" dirty="0">
                        <a:solidFill>
                          <a:srgbClr val="66958C"/>
                        </a:solidFill>
                        <a:latin typeface="Century Gothic" panose="020B0502020202020204" pitchFamily="34" charset="0"/>
                        <a:ea typeface="Century Gothic" charset="0"/>
                        <a:cs typeface="Arial" panose="020B0604020202020204" pitchFamily="34" charset="0"/>
                      </a:endParaRPr>
                    </a:p>
                    <a:p>
                      <a:pPr algn="l"/>
                      <a:endParaRPr lang="en-GB" sz="1400" b="1" baseline="0" dirty="0">
                        <a:solidFill>
                          <a:srgbClr val="66958C"/>
                        </a:solidFill>
                        <a:latin typeface="Century Gothic" panose="020B0502020202020204" pitchFamily="34" charset="0"/>
                        <a:ea typeface="Century Gothic" charset="0"/>
                        <a:cs typeface="Arial" panose="020B0604020202020204" pitchFamily="34" charset="0"/>
                      </a:endParaRPr>
                    </a:p>
                    <a:p>
                      <a:pPr algn="l"/>
                      <a:endParaRPr lang="en-GB" sz="1400" b="1" dirty="0">
                        <a:solidFill>
                          <a:srgbClr val="66958C"/>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b="0" dirty="0">
                          <a:solidFill>
                            <a:schemeClr val="tx1"/>
                          </a:solidFill>
                          <a:latin typeface="Century Gothic" panose="020B0502020202020204" pitchFamily="34" charset="0"/>
                          <a:ea typeface="Century Gothic" charset="0"/>
                          <a:cs typeface="Arial" panose="020B0604020202020204" pitchFamily="34" charset="0"/>
                        </a:rPr>
                        <a:t>Contact forces </a:t>
                      </a:r>
                    </a:p>
                    <a:p>
                      <a:pPr marL="171450" indent="-171450" algn="l">
                        <a:buFont typeface="Arial" panose="020B0604020202020204" pitchFamily="34" charset="0"/>
                        <a:buChar char="•"/>
                      </a:pPr>
                      <a:r>
                        <a:rPr lang="en-GB" sz="1400" b="0" dirty="0">
                          <a:solidFill>
                            <a:schemeClr val="tx1"/>
                          </a:solidFill>
                          <a:latin typeface="Century Gothic" panose="020B0502020202020204" pitchFamily="34" charset="0"/>
                          <a:ea typeface="Century Gothic" charset="0"/>
                          <a:cs typeface="Arial" panose="020B0604020202020204" pitchFamily="34" charset="0"/>
                        </a:rPr>
                        <a:t>Balanced or unbalanced</a:t>
                      </a:r>
                    </a:p>
                    <a:p>
                      <a:pPr marL="171450" indent="-171450" algn="l">
                        <a:buFont typeface="Arial" panose="020B0604020202020204" pitchFamily="34" charset="0"/>
                        <a:buChar char="•"/>
                      </a:pPr>
                      <a:r>
                        <a:rPr lang="en-GB" sz="1400" b="1" dirty="0">
                          <a:solidFill>
                            <a:schemeClr val="tx1"/>
                          </a:solidFill>
                          <a:latin typeface="Century Gothic" panose="020B0502020202020204" pitchFamily="34" charset="0"/>
                          <a:ea typeface="Century Gothic" charset="0"/>
                          <a:cs typeface="Arial" panose="020B0604020202020204" pitchFamily="34" charset="0"/>
                        </a:rPr>
                        <a:t>Friction  </a:t>
                      </a: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 Engage slide</a:t>
                      </a:r>
                      <a:endParaRPr lang="en-GB" sz="1400" b="1" dirty="0">
                        <a:solidFill>
                          <a:schemeClr val="tx1"/>
                        </a:solidFill>
                        <a:latin typeface="Century Gothic" panose="020B0502020202020204" pitchFamily="34" charset="0"/>
                        <a:ea typeface="Century Gothic" charset="0"/>
                        <a:cs typeface="Arial" panose="020B0604020202020204" pitchFamily="34" charset="0"/>
                      </a:endParaRPr>
                    </a:p>
                    <a:p>
                      <a:pPr marL="171450" indent="-171450" algn="l">
                        <a:buFont typeface="Arial" panose="020B0604020202020204" pitchFamily="34" charset="0"/>
                        <a:buChar char="•"/>
                      </a:pPr>
                      <a:r>
                        <a:rPr lang="en-GB" sz="1400" b="0" dirty="0">
                          <a:solidFill>
                            <a:schemeClr val="tx1"/>
                          </a:solidFill>
                          <a:latin typeface="Century Gothic" panose="020B0502020202020204" pitchFamily="34" charset="0"/>
                          <a:ea typeface="Century Gothic" charset="0"/>
                          <a:cs typeface="Arial" panose="020B0604020202020204" pitchFamily="34" charset="0"/>
                        </a:rPr>
                        <a:t>Density</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98676325"/>
                  </a:ext>
                </a:extLst>
              </a:tr>
              <a:tr h="78867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66958C"/>
                          </a:solidFill>
                          <a:latin typeface="Century Gothic" panose="020B0502020202020204" pitchFamily="34" charset="0"/>
                          <a:ea typeface="Century Gothic" charset="0"/>
                          <a:cs typeface="Arial" panose="020B0604020202020204" pitchFamily="34" charset="0"/>
                        </a:rPr>
                        <a:t>Fields produce forces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66958C"/>
                        </a:solidFill>
                        <a:latin typeface="Century Gothic" panose="020B0502020202020204" pitchFamily="34" charset="0"/>
                        <a:ea typeface="Century Gothic"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66958C"/>
                        </a:solidFill>
                        <a:latin typeface="Century Gothic" panose="020B0502020202020204" pitchFamily="34" charset="0"/>
                        <a:ea typeface="Century Gothic"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66958C"/>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b="0" dirty="0">
                          <a:solidFill>
                            <a:schemeClr val="tx1"/>
                          </a:solidFill>
                          <a:latin typeface="Century Gothic" panose="020B0502020202020204" pitchFamily="34" charset="0"/>
                          <a:ea typeface="Century Gothic" charset="0"/>
                          <a:cs typeface="Arial" panose="020B0604020202020204" pitchFamily="34" charset="0"/>
                        </a:rPr>
                        <a:t>Gravity</a:t>
                      </a:r>
                    </a:p>
                    <a:p>
                      <a:pPr marL="171450" indent="-171450" algn="l">
                        <a:buFont typeface="Arial" panose="020B0604020202020204" pitchFamily="34" charset="0"/>
                        <a:buChar char="•"/>
                      </a:pPr>
                      <a:r>
                        <a:rPr lang="en-GB" sz="1400" b="0" dirty="0">
                          <a:solidFill>
                            <a:schemeClr val="tx1"/>
                          </a:solidFill>
                          <a:latin typeface="Century Gothic" panose="020B0502020202020204" pitchFamily="34" charset="0"/>
                          <a:ea typeface="Century Gothic" charset="0"/>
                          <a:cs typeface="Arial" panose="020B0604020202020204" pitchFamily="34" charset="0"/>
                        </a:rPr>
                        <a:t>Weight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solidFill>
                          <a:latin typeface="Century Gothic" panose="020B0502020202020204" pitchFamily="34" charset="0"/>
                          <a:ea typeface="Century Gothic" charset="0"/>
                          <a:cs typeface="Arial" panose="020B0604020202020204" pitchFamily="34" charset="0"/>
                        </a:rPr>
                        <a:t>Gravitational</a:t>
                      </a:r>
                      <a:r>
                        <a:rPr lang="en-GB" sz="1400" b="1" baseline="0" dirty="0">
                          <a:solidFill>
                            <a:schemeClr val="tx1"/>
                          </a:solidFill>
                          <a:latin typeface="Century Gothic" panose="020B0502020202020204" pitchFamily="34" charset="0"/>
                          <a:ea typeface="Century Gothic" charset="0"/>
                          <a:cs typeface="Arial" panose="020B0604020202020204" pitchFamily="34" charset="0"/>
                        </a:rPr>
                        <a:t> force -</a:t>
                      </a: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 Engage slide</a:t>
                      </a:r>
                      <a:endParaRPr lang="en-GB" sz="1400" b="1" dirty="0">
                        <a:solidFill>
                          <a:schemeClr val="tx1"/>
                        </a:solidFill>
                        <a:latin typeface="Century Gothic" panose="020B0502020202020204" pitchFamily="34" charset="0"/>
                        <a:ea typeface="Century Gothic"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rPr>
                        <a:t>Solar system</a:t>
                      </a: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68655">
                <a:tc rowSpan="3">
                  <a:txBody>
                    <a:bodyPr/>
                    <a:lstStyle/>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endParaRPr lang="en-GB" sz="1800" b="1" dirty="0">
                        <a:solidFill>
                          <a:schemeClr val="bg1"/>
                        </a:solidFill>
                        <a:latin typeface="Century Gothic" panose="020B0502020202020204" pitchFamily="34" charset="0"/>
                        <a:ea typeface="Century Gothic" charset="0"/>
                        <a:cs typeface="Arial" panose="020B0604020202020204" pitchFamily="34" charset="0"/>
                      </a:endParaRPr>
                    </a:p>
                    <a:p>
                      <a:pPr algn="ctr"/>
                      <a:r>
                        <a:rPr lang="en-GB" sz="1800" b="1" dirty="0">
                          <a:solidFill>
                            <a:schemeClr val="bg1"/>
                          </a:solidFill>
                          <a:latin typeface="Century Gothic" panose="020B0502020202020204" pitchFamily="34" charset="0"/>
                          <a:ea typeface="Century Gothic" charset="0"/>
                          <a:cs typeface="Arial" panose="020B0604020202020204" pitchFamily="34" charset="0"/>
                        </a:rPr>
                        <a:t>Energy</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C0B3"/>
                    </a:solidFill>
                  </a:tcPr>
                </a:tc>
                <a:tc>
                  <a:txBody>
                    <a:bodyPr/>
                    <a:lstStyle/>
                    <a:p>
                      <a:pPr algn="l"/>
                      <a:r>
                        <a:rPr lang="en-GB" sz="1400" b="1" dirty="0">
                          <a:solidFill>
                            <a:srgbClr val="66958C"/>
                          </a:solidFill>
                          <a:latin typeface="Century Gothic" panose="020B0502020202020204" pitchFamily="34" charset="0"/>
                          <a:ea typeface="Century Gothic" charset="0"/>
                          <a:cs typeface="Arial" panose="020B0604020202020204" pitchFamily="34" charset="0"/>
                        </a:rPr>
                        <a:t>Energy is conserved</a:t>
                      </a:r>
                      <a:endParaRPr lang="en-GB" sz="1400" b="1" baseline="0" dirty="0">
                        <a:solidFill>
                          <a:srgbClr val="66958C"/>
                        </a:solidFill>
                        <a:latin typeface="Century Gothic" panose="020B0502020202020204" pitchFamily="34" charset="0"/>
                        <a:ea typeface="Century Gothic" charset="0"/>
                        <a:cs typeface="Arial" panose="020B0604020202020204" pitchFamily="34" charset="0"/>
                      </a:endParaRPr>
                    </a:p>
                    <a:p>
                      <a:pPr algn="l"/>
                      <a:endParaRPr lang="en-GB" sz="1400" b="1" baseline="0" dirty="0">
                        <a:solidFill>
                          <a:srgbClr val="66958C"/>
                        </a:solidFill>
                        <a:latin typeface="Century Gothic" panose="020B0502020202020204" pitchFamily="34" charset="0"/>
                        <a:ea typeface="Century Gothic" charset="0"/>
                        <a:cs typeface="Arial" panose="020B0604020202020204" pitchFamily="34" charset="0"/>
                      </a:endParaRPr>
                    </a:p>
                    <a:p>
                      <a:pPr algn="l"/>
                      <a:r>
                        <a:rPr lang="en-GB" sz="1400" b="1" dirty="0">
                          <a:solidFill>
                            <a:srgbClr val="66958C"/>
                          </a:solidFill>
                          <a:latin typeface="Century Gothic" panose="020B0502020202020204" pitchFamily="34" charset="0"/>
                          <a:ea typeface="Century Gothic" charset="0"/>
                          <a:cs typeface="Arial" panose="020B0604020202020204" pitchFamily="34"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Energy transfers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Energy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Wasted energy – Engage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Heat &amp; temperature</a:t>
                      </a: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58889200"/>
                  </a:ext>
                </a:extLst>
              </a:tr>
              <a:tr h="668655">
                <a:tc vMerge="1">
                  <a:txBody>
                    <a:bodyPr/>
                    <a:lstStyle/>
                    <a:p>
                      <a:endParaRPr lang="en-US"/>
                    </a:p>
                  </a:txBody>
                  <a:tcPr/>
                </a:tc>
                <a:tc>
                  <a:txBody>
                    <a:bodyPr/>
                    <a:lstStyle/>
                    <a:p>
                      <a:pPr algn="l"/>
                      <a:r>
                        <a:rPr lang="en-GB" sz="1400" b="1" dirty="0">
                          <a:solidFill>
                            <a:srgbClr val="66958C"/>
                          </a:solidFill>
                          <a:latin typeface="Century Gothic" panose="020B0502020202020204" pitchFamily="34" charset="0"/>
                          <a:ea typeface="Century Gothic" charset="0"/>
                          <a:cs typeface="Arial" panose="020B0604020202020204" pitchFamily="34" charset="0"/>
                        </a:rPr>
                        <a:t>Electricity</a:t>
                      </a:r>
                      <a:r>
                        <a:rPr lang="en-GB" sz="1400" b="1" baseline="0" dirty="0">
                          <a:solidFill>
                            <a:srgbClr val="66958C"/>
                          </a:solidFill>
                          <a:latin typeface="Century Gothic" panose="020B0502020202020204" pitchFamily="34" charset="0"/>
                          <a:ea typeface="Century Gothic" charset="0"/>
                          <a:cs typeface="Arial" panose="020B0604020202020204" pitchFamily="34" charset="0"/>
                        </a:rPr>
                        <a:t> transfers energy</a:t>
                      </a:r>
                    </a:p>
                    <a:p>
                      <a:pPr algn="l"/>
                      <a:endParaRPr lang="en-GB" sz="1400" b="1" baseline="0" dirty="0">
                        <a:solidFill>
                          <a:srgbClr val="66958C"/>
                        </a:solidFill>
                        <a:latin typeface="Century Gothic" panose="020B0502020202020204" pitchFamily="34" charset="0"/>
                        <a:ea typeface="Century Gothic" charset="0"/>
                        <a:cs typeface="Arial" panose="020B0604020202020204" pitchFamily="34" charset="0"/>
                      </a:endParaRPr>
                    </a:p>
                    <a:p>
                      <a:pPr algn="l"/>
                      <a:endParaRPr lang="en-GB" sz="1400" b="1" baseline="0" dirty="0">
                        <a:solidFill>
                          <a:srgbClr val="66958C"/>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Electric circuits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schemeClr val="tx1"/>
                          </a:solidFill>
                          <a:latin typeface="Century Gothic" panose="020B0502020202020204" pitchFamily="34" charset="0"/>
                          <a:ea typeface="Century Gothic" charset="0"/>
                          <a:cs typeface="Arial" panose="020B0604020202020204" pitchFamily="34" charset="0"/>
                          <a:sym typeface="Questrial"/>
                        </a:rPr>
                        <a:t>Electric current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solidFill>
                          <a:latin typeface="Century Gothic" panose="020B0502020202020204" pitchFamily="34" charset="0"/>
                          <a:ea typeface="Century Gothic" charset="0"/>
                          <a:cs typeface="Arial" panose="020B0604020202020204" pitchFamily="34" charset="0"/>
                          <a:sym typeface="Questrial"/>
                        </a:rPr>
                        <a:t>Resistance – Engage slide</a:t>
                      </a: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788670">
                <a:tc vMerge="1">
                  <a:txBody>
                    <a:bodyPr/>
                    <a:lstStyle/>
                    <a:p>
                      <a:pPr algn="ctr"/>
                      <a:endParaRPr lang="en-GB" sz="1100" dirty="0">
                        <a:solidFill>
                          <a:schemeClr val="bg1"/>
                        </a:solidFill>
                        <a:latin typeface="Century Gothic" charset="0"/>
                        <a:ea typeface="Century Gothic" charset="0"/>
                        <a:cs typeface="Century Gothic"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9AD"/>
                    </a:solidFill>
                  </a:tcPr>
                </a:tc>
                <a:tc>
                  <a:txBody>
                    <a:bodyPr/>
                    <a:lstStyle/>
                    <a:p>
                      <a:pPr algn="l"/>
                      <a:r>
                        <a:rPr lang="en-GB" sz="1400" b="1" dirty="0">
                          <a:solidFill>
                            <a:srgbClr val="66958C"/>
                          </a:solidFill>
                          <a:latin typeface="Century Gothic" panose="020B0502020202020204" pitchFamily="34" charset="0"/>
                          <a:ea typeface="Century Gothic" charset="0"/>
                          <a:cs typeface="Arial" panose="020B0604020202020204" pitchFamily="34" charset="0"/>
                        </a:rPr>
                        <a:t>Radiation transfers</a:t>
                      </a:r>
                      <a:r>
                        <a:rPr lang="en-GB" sz="1400" b="1" baseline="0" dirty="0">
                          <a:solidFill>
                            <a:srgbClr val="66958C"/>
                          </a:solidFill>
                          <a:latin typeface="Century Gothic" panose="020B0502020202020204" pitchFamily="34" charset="0"/>
                          <a:ea typeface="Century Gothic" charset="0"/>
                          <a:cs typeface="Arial" panose="020B0604020202020204" pitchFamily="34" charset="0"/>
                        </a:rPr>
                        <a:t> energy</a:t>
                      </a:r>
                      <a:endParaRPr lang="en-GB" sz="1400" b="1" dirty="0">
                        <a:solidFill>
                          <a:srgbClr val="66958C"/>
                        </a:solidFill>
                        <a:latin typeface="Century Gothic" panose="020B0502020202020204" pitchFamily="34" charset="0"/>
                        <a:ea typeface="Century Gothic" charset="0"/>
                        <a:cs typeface="Arial" panose="020B0604020202020204" pitchFamily="34" charset="0"/>
                      </a:endParaRPr>
                    </a:p>
                    <a:p>
                      <a:pPr algn="l"/>
                      <a:endParaRPr lang="en-GB" sz="1400" b="1" dirty="0">
                        <a:solidFill>
                          <a:srgbClr val="66958C"/>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400" b="1" dirty="0">
                        <a:solidFill>
                          <a:schemeClr val="tx1"/>
                        </a:solidFill>
                        <a:latin typeface="Century Gothic" panose="020B0502020202020204" pitchFamily="34" charset="0"/>
                        <a:ea typeface="Century Gothic"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pic>
        <p:nvPicPr>
          <p:cNvPr id="12" name="Picture 11">
            <a:extLst>
              <a:ext uri="{FF2B5EF4-FFF2-40B4-BE49-F238E27FC236}">
                <a16:creationId xmlns:a16="http://schemas.microsoft.com/office/drawing/2014/main" id="{9AC7C436-2F47-2744-95D3-1B18C37182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5583" y="3676900"/>
            <a:ext cx="1090409" cy="1084396"/>
          </a:xfrm>
          <a:prstGeom prst="rect">
            <a:avLst/>
          </a:prstGeom>
        </p:spPr>
      </p:pic>
      <p:pic>
        <p:nvPicPr>
          <p:cNvPr id="14" name="Picture 13">
            <a:extLst>
              <a:ext uri="{FF2B5EF4-FFF2-40B4-BE49-F238E27FC236}">
                <a16:creationId xmlns:a16="http://schemas.microsoft.com/office/drawing/2014/main" id="{31DD5679-2BE2-AD4F-BD14-BA4CFA5D5C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3209" y="1563805"/>
            <a:ext cx="951100" cy="1007946"/>
          </a:xfrm>
          <a:prstGeom prst="rect">
            <a:avLst/>
          </a:prstGeom>
        </p:spPr>
      </p:pic>
      <p:sp>
        <p:nvSpPr>
          <p:cNvPr id="9" name="TextBox 8">
            <a:extLst>
              <a:ext uri="{FF2B5EF4-FFF2-40B4-BE49-F238E27FC236}">
                <a16:creationId xmlns:a16="http://schemas.microsoft.com/office/drawing/2014/main" id="{41186D2C-F8C0-4913-8D03-70B96B5EB1AA}"/>
              </a:ext>
            </a:extLst>
          </p:cNvPr>
          <p:cNvSpPr txBox="1"/>
          <p:nvPr/>
        </p:nvSpPr>
        <p:spPr>
          <a:xfrm>
            <a:off x="0" y="304382"/>
            <a:ext cx="9144000" cy="461665"/>
          </a:xfrm>
          <a:prstGeom prst="rect">
            <a:avLst/>
          </a:prstGeom>
          <a:solidFill>
            <a:srgbClr val="70C0B3"/>
          </a:solidFill>
        </p:spPr>
        <p:txBody>
          <a:bodyPr wrap="square" rtlCol="0">
            <a:spAutoFit/>
          </a:bodyPr>
          <a:lstStyle/>
          <a:p>
            <a:r>
              <a:rPr lang="en-US" sz="2400" b="1" dirty="0">
                <a:solidFill>
                  <a:schemeClr val="bg1"/>
                </a:solidFill>
                <a:latin typeface="Century Gothic" panose="020B0502020202020204" pitchFamily="34" charset="0"/>
              </a:rPr>
              <a:t>Year 7										Physics</a:t>
            </a:r>
          </a:p>
        </p:txBody>
      </p:sp>
      <p:sp>
        <p:nvSpPr>
          <p:cNvPr id="11" name="Rectangle 10">
            <a:extLst>
              <a:ext uri="{FF2B5EF4-FFF2-40B4-BE49-F238E27FC236}">
                <a16:creationId xmlns:a16="http://schemas.microsoft.com/office/drawing/2014/main" id="{FE60B477-3DDB-4B6C-8ABB-7CFADE81DF7A}"/>
              </a:ext>
            </a:extLst>
          </p:cNvPr>
          <p:cNvSpPr/>
          <p:nvPr/>
        </p:nvSpPr>
        <p:spPr>
          <a:xfrm>
            <a:off x="296675" y="6340033"/>
            <a:ext cx="8373980" cy="253916"/>
          </a:xfrm>
          <a:prstGeom prst="rect">
            <a:avLst/>
          </a:prstGeom>
        </p:spPr>
        <p:txBody>
          <a:bodyPr wrap="square">
            <a:spAutoFit/>
          </a:bodyPr>
          <a:lstStyle/>
          <a:p>
            <a:r>
              <a:rPr lang="en-US" sz="1050" dirty="0">
                <a:latin typeface="Century Gothic" panose="020B0502020202020204" pitchFamily="34" charset="0"/>
              </a:rPr>
              <a:t>More details  </a:t>
            </a:r>
            <a:r>
              <a:rPr lang="en-GB" sz="1050" dirty="0">
                <a:solidFill>
                  <a:prstClr val="black"/>
                </a:solidFill>
                <a:latin typeface="Century Gothic" panose="020B0502020202020204" pitchFamily="34" charset="0"/>
                <a:ea typeface="Century Gothic" charset="0"/>
                <a:cs typeface="Arial" panose="020B0604020202020204" pitchFamily="34" charset="0"/>
              </a:rPr>
              <a:t>masteryscience.com                                                                                                    © </a:t>
            </a:r>
            <a:r>
              <a:rPr lang="en-GB" sz="1050" dirty="0" err="1">
                <a:solidFill>
                  <a:prstClr val="black"/>
                </a:solidFill>
                <a:latin typeface="Century Gothic" panose="020B0502020202020204" pitchFamily="34" charset="0"/>
                <a:ea typeface="Century Gothic" charset="0"/>
                <a:cs typeface="Arial" panose="020B0604020202020204" pitchFamily="34" charset="0"/>
              </a:rPr>
              <a:t>masteryscience</a:t>
            </a:r>
            <a:r>
              <a:rPr lang="en-GB" sz="1050" dirty="0">
                <a:solidFill>
                  <a:prstClr val="black"/>
                </a:solidFill>
                <a:latin typeface="Century Gothic" panose="020B0502020202020204" pitchFamily="34" charset="0"/>
                <a:ea typeface="Century Gothic" charset="0"/>
                <a:cs typeface="Arial" panose="020B0604020202020204" pitchFamily="34" charset="0"/>
              </a:rPr>
              <a:t> 2019</a:t>
            </a:r>
          </a:p>
        </p:txBody>
      </p:sp>
      <p:pic>
        <p:nvPicPr>
          <p:cNvPr id="15" name="Picture 14">
            <a:extLst>
              <a:ext uri="{FF2B5EF4-FFF2-40B4-BE49-F238E27FC236}">
                <a16:creationId xmlns:a16="http://schemas.microsoft.com/office/drawing/2014/main" id="{812D58E9-83D5-4762-BB35-BC1EAD6C2D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88805" y="6286123"/>
            <a:ext cx="951933" cy="361735"/>
          </a:xfrm>
          <a:prstGeom prst="rect">
            <a:avLst/>
          </a:prstGeom>
        </p:spPr>
      </p:pic>
    </p:spTree>
    <p:extLst>
      <p:ext uri="{BB962C8B-B14F-4D97-AF65-F5344CB8AC3E}">
        <p14:creationId xmlns:p14="http://schemas.microsoft.com/office/powerpoint/2010/main" val="308882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1E3F97D-9AB0-48A2-BEAB-0F404ADC1A86}"/>
              </a:ext>
            </a:extLst>
          </p:cNvPr>
          <p:cNvSpPr txBox="1"/>
          <p:nvPr/>
        </p:nvSpPr>
        <p:spPr>
          <a:xfrm>
            <a:off x="477125" y="470821"/>
            <a:ext cx="3762480" cy="2554545"/>
          </a:xfrm>
          <a:prstGeom prst="rect">
            <a:avLst/>
          </a:prstGeom>
          <a:noFill/>
        </p:spPr>
        <p:txBody>
          <a:bodyPr wrap="square" rtlCol="0">
            <a:spAutoFit/>
          </a:bodyPr>
          <a:lstStyle/>
          <a:p>
            <a:r>
              <a:rPr lang="en-GB" sz="2800" dirty="0">
                <a:latin typeface="Century Gothic" panose="020B0502020202020204" pitchFamily="34" charset="0"/>
              </a:rPr>
              <a:t>Each year, 250,000 people in the UK go to hospital after a fall. Wet surfaces increases the risk.</a:t>
            </a:r>
          </a:p>
          <a:p>
            <a:endParaRPr lang="en-GB" sz="2000" dirty="0">
              <a:latin typeface="Century Gothic" panose="020B0502020202020204" pitchFamily="34" charset="0"/>
            </a:endParaRPr>
          </a:p>
        </p:txBody>
      </p:sp>
      <p:sp>
        <p:nvSpPr>
          <p:cNvPr id="4" name="Rectangle 3">
            <a:extLst>
              <a:ext uri="{FF2B5EF4-FFF2-40B4-BE49-F238E27FC236}">
                <a16:creationId xmlns:a16="http://schemas.microsoft.com/office/drawing/2014/main" id="{66CE821E-4C2A-4050-9F55-D429A0ED5AF8}"/>
              </a:ext>
            </a:extLst>
          </p:cNvPr>
          <p:cNvSpPr/>
          <p:nvPr/>
        </p:nvSpPr>
        <p:spPr>
          <a:xfrm>
            <a:off x="0" y="6533147"/>
            <a:ext cx="9144000" cy="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A0E449E9-D243-4000-B78A-0986B34D200D}"/>
              </a:ext>
            </a:extLst>
          </p:cNvPr>
          <p:cNvSpPr/>
          <p:nvPr/>
        </p:nvSpPr>
        <p:spPr>
          <a:xfrm>
            <a:off x="7694002" y="6621792"/>
            <a:ext cx="1449998" cy="215444"/>
          </a:xfrm>
          <a:prstGeom prst="rect">
            <a:avLst/>
          </a:prstGeom>
        </p:spPr>
        <p:txBody>
          <a:bodyPr wrap="square">
            <a:spAutoFit/>
          </a:bodyPr>
          <a:lstStyle/>
          <a:p>
            <a:pPr algn="r"/>
            <a:r>
              <a:rPr lang="en-US" sz="800" dirty="0">
                <a:solidFill>
                  <a:schemeClr val="accent1">
                    <a:lumMod val="50000"/>
                  </a:schemeClr>
                </a:solidFill>
                <a:latin typeface="Century Gothic" panose="020B0502020202020204" pitchFamily="34" charset="0"/>
              </a:rPr>
              <a:t>© Mastery Science, 2018</a:t>
            </a:r>
          </a:p>
        </p:txBody>
      </p:sp>
      <p:sp>
        <p:nvSpPr>
          <p:cNvPr id="21" name="TextBox 20">
            <a:extLst>
              <a:ext uri="{FF2B5EF4-FFF2-40B4-BE49-F238E27FC236}">
                <a16:creationId xmlns:a16="http://schemas.microsoft.com/office/drawing/2014/main" id="{5C8764C9-AF80-4FCA-AD50-76E1401A8681}"/>
              </a:ext>
            </a:extLst>
          </p:cNvPr>
          <p:cNvSpPr txBox="1"/>
          <p:nvPr/>
        </p:nvSpPr>
        <p:spPr>
          <a:xfrm>
            <a:off x="289277" y="6549634"/>
            <a:ext cx="3336258" cy="261610"/>
          </a:xfrm>
          <a:prstGeom prst="rect">
            <a:avLst/>
          </a:prstGeom>
          <a:noFill/>
        </p:spPr>
        <p:txBody>
          <a:bodyPr wrap="square" rtlCol="0">
            <a:spAutoFit/>
          </a:bodyPr>
          <a:lstStyle/>
          <a:p>
            <a:r>
              <a:rPr lang="en-US" sz="1050" dirty="0">
                <a:latin typeface="Century Gothic" panose="020B0502020202020204" pitchFamily="34" charset="0"/>
              </a:rPr>
              <a:t>FRICTION &gt; ACQUIRE 1 </a:t>
            </a:r>
          </a:p>
        </p:txBody>
      </p:sp>
      <p:grpSp>
        <p:nvGrpSpPr>
          <p:cNvPr id="28" name="Group 27">
            <a:extLst>
              <a:ext uri="{FF2B5EF4-FFF2-40B4-BE49-F238E27FC236}">
                <a16:creationId xmlns:a16="http://schemas.microsoft.com/office/drawing/2014/main" id="{74C98CA0-7D40-4BD0-95B1-A6849945BADA}"/>
              </a:ext>
            </a:extLst>
          </p:cNvPr>
          <p:cNvGrpSpPr/>
          <p:nvPr/>
        </p:nvGrpSpPr>
        <p:grpSpPr>
          <a:xfrm>
            <a:off x="256991" y="5831715"/>
            <a:ext cx="8636183" cy="500137"/>
            <a:chOff x="184088" y="5817481"/>
            <a:chExt cx="9748226" cy="500137"/>
          </a:xfrm>
        </p:grpSpPr>
        <p:sp>
          <p:nvSpPr>
            <p:cNvPr id="29" name="Rectangle 28">
              <a:extLst>
                <a:ext uri="{FF2B5EF4-FFF2-40B4-BE49-F238E27FC236}">
                  <a16:creationId xmlns:a16="http://schemas.microsoft.com/office/drawing/2014/main" id="{CAC5E0CB-9B0C-4C6D-95CC-86DADCDCA155}"/>
                </a:ext>
              </a:extLst>
            </p:cNvPr>
            <p:cNvSpPr/>
            <p:nvPr/>
          </p:nvSpPr>
          <p:spPr>
            <a:xfrm>
              <a:off x="1614243" y="5817481"/>
              <a:ext cx="8318071" cy="500137"/>
            </a:xfrm>
            <a:prstGeom prst="rect">
              <a:avLst/>
            </a:prstGeom>
            <a:solidFill>
              <a:schemeClr val="accent4">
                <a:lumMod val="40000"/>
                <a:lumOff val="60000"/>
              </a:schemeClr>
            </a:solidFill>
          </p:spPr>
          <p:txBody>
            <a:bodyPr wrap="square" lIns="68580" tIns="34290" rIns="68580" bIns="34290">
              <a:spAutoFit/>
            </a:bodyPr>
            <a:lstStyle/>
            <a:p>
              <a:r>
                <a:rPr lang="en-US" sz="2800" dirty="0">
                  <a:latin typeface="Century Gothic" panose="020B0502020202020204" pitchFamily="34" charset="0"/>
                </a:rPr>
                <a:t>What’s the best sole for wet conditions?</a:t>
              </a:r>
              <a:endParaRPr lang="en-GB" sz="2800" dirty="0">
                <a:latin typeface="Century Gothic" panose="020B0502020202020204" pitchFamily="34" charset="0"/>
              </a:endParaRPr>
            </a:p>
          </p:txBody>
        </p:sp>
        <p:sp>
          <p:nvSpPr>
            <p:cNvPr id="30" name="Rectangle 29">
              <a:extLst>
                <a:ext uri="{FF2B5EF4-FFF2-40B4-BE49-F238E27FC236}">
                  <a16:creationId xmlns:a16="http://schemas.microsoft.com/office/drawing/2014/main" id="{27A7ADA8-AF0E-46A4-8396-3D95C0D47417}"/>
                </a:ext>
              </a:extLst>
            </p:cNvPr>
            <p:cNvSpPr/>
            <p:nvPr/>
          </p:nvSpPr>
          <p:spPr>
            <a:xfrm>
              <a:off x="184088" y="5817481"/>
              <a:ext cx="1304926" cy="480539"/>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Century Gothic" panose="020B0502020202020204" pitchFamily="34" charset="0"/>
                </a:rPr>
                <a:t>ENGAGE</a:t>
              </a:r>
            </a:p>
          </p:txBody>
        </p:sp>
      </p:grpSp>
      <p:sp>
        <p:nvSpPr>
          <p:cNvPr id="22" name="TextBox 21">
            <a:extLst>
              <a:ext uri="{FF2B5EF4-FFF2-40B4-BE49-F238E27FC236}">
                <a16:creationId xmlns:a16="http://schemas.microsoft.com/office/drawing/2014/main" id="{92EA0B91-03D3-48AA-AACF-86BEB7C8D87C}"/>
              </a:ext>
            </a:extLst>
          </p:cNvPr>
          <p:cNvSpPr txBox="1"/>
          <p:nvPr/>
        </p:nvSpPr>
        <p:spPr>
          <a:xfrm>
            <a:off x="4774993" y="3419472"/>
            <a:ext cx="4533924" cy="1815882"/>
          </a:xfrm>
          <a:prstGeom prst="rect">
            <a:avLst/>
          </a:prstGeom>
          <a:noFill/>
        </p:spPr>
        <p:txBody>
          <a:bodyPr wrap="square" rtlCol="0">
            <a:spAutoFit/>
          </a:bodyPr>
          <a:lstStyle/>
          <a:p>
            <a:r>
              <a:rPr lang="en-GB" sz="2800" dirty="0">
                <a:latin typeface="Century Gothic" panose="020B0502020202020204" pitchFamily="34" charset="0"/>
              </a:rPr>
              <a:t>Engineers can reduce the number of falls by designing soles that don’t slip.</a:t>
            </a:r>
          </a:p>
        </p:txBody>
      </p:sp>
      <p:pic>
        <p:nvPicPr>
          <p:cNvPr id="5" name="Picture 4">
            <a:extLst>
              <a:ext uri="{FF2B5EF4-FFF2-40B4-BE49-F238E27FC236}">
                <a16:creationId xmlns:a16="http://schemas.microsoft.com/office/drawing/2014/main" id="{B897450B-59DD-435D-8A60-AC8083C26C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3438" y="159648"/>
            <a:ext cx="4432848" cy="295043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E052F3F-101A-4B2B-9D71-CFEB932EDE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9082" y="3110082"/>
            <a:ext cx="3914355" cy="2368324"/>
          </a:xfrm>
          <a:prstGeom prst="rect">
            <a:avLst/>
          </a:prstGeom>
          <a:ln>
            <a:noFill/>
          </a:ln>
          <a:effectLst>
            <a:outerShdw blurRad="292100" dist="139700" dir="2700000" algn="tl" rotWithShape="0">
              <a:srgbClr val="333333">
                <a:alpha val="65000"/>
              </a:srgbClr>
            </a:outerShdw>
          </a:effectLst>
        </p:spPr>
      </p:pic>
      <p:sp>
        <p:nvSpPr>
          <p:cNvPr id="12" name="Right Triangle 11">
            <a:extLst>
              <a:ext uri="{FF2B5EF4-FFF2-40B4-BE49-F238E27FC236}">
                <a16:creationId xmlns:a16="http://schemas.microsoft.com/office/drawing/2014/main" id="{788AED6E-DC7F-4EC5-9BCD-B2F773EAD164}"/>
              </a:ext>
            </a:extLst>
          </p:cNvPr>
          <p:cNvSpPr/>
          <p:nvPr/>
        </p:nvSpPr>
        <p:spPr>
          <a:xfrm rot="10800000">
            <a:off x="7286324" y="-6"/>
            <a:ext cx="1857674" cy="1743679"/>
          </a:xfrm>
          <a:prstGeom prst="rtTriangle">
            <a:avLst/>
          </a:prstGeom>
          <a:solidFill>
            <a:srgbClr val="70C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7843215-2B3A-4DA8-8D6A-FD6886C5EF4A}"/>
              </a:ext>
            </a:extLst>
          </p:cNvPr>
          <p:cNvSpPr txBox="1"/>
          <p:nvPr/>
        </p:nvSpPr>
        <p:spPr>
          <a:xfrm rot="2565562">
            <a:off x="7549210" y="415309"/>
            <a:ext cx="1997179" cy="461665"/>
          </a:xfrm>
          <a:prstGeom prst="rect">
            <a:avLst/>
          </a:prstGeom>
          <a:noFill/>
        </p:spPr>
        <p:txBody>
          <a:bodyPr wrap="square" rtlCol="0">
            <a:spAutoFit/>
          </a:bodyPr>
          <a:lstStyle/>
          <a:p>
            <a:pPr algn="ctr"/>
            <a:r>
              <a:rPr lang="en-GB" sz="2400" b="1" dirty="0">
                <a:solidFill>
                  <a:schemeClr val="bg1"/>
                </a:solidFill>
                <a:latin typeface="Century Gothic" panose="020B0502020202020204" pitchFamily="34" charset="0"/>
              </a:rPr>
              <a:t>Friction</a:t>
            </a:r>
          </a:p>
        </p:txBody>
      </p:sp>
    </p:spTree>
    <p:extLst>
      <p:ext uri="{BB962C8B-B14F-4D97-AF65-F5344CB8AC3E}">
        <p14:creationId xmlns:p14="http://schemas.microsoft.com/office/powerpoint/2010/main" val="18301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C8877F-0359-4AB7-9243-3BB9E725B1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54" y="167617"/>
            <a:ext cx="8603898" cy="6203269"/>
          </a:xfrm>
          <a:prstGeom prst="rect">
            <a:avLst/>
          </a:prstGeom>
        </p:spPr>
      </p:pic>
      <p:sp>
        <p:nvSpPr>
          <p:cNvPr id="4" name="Rectangle 3">
            <a:extLst>
              <a:ext uri="{FF2B5EF4-FFF2-40B4-BE49-F238E27FC236}">
                <a16:creationId xmlns:a16="http://schemas.microsoft.com/office/drawing/2014/main" id="{66CE821E-4C2A-4050-9F55-D429A0ED5AF8}"/>
              </a:ext>
            </a:extLst>
          </p:cNvPr>
          <p:cNvSpPr/>
          <p:nvPr/>
        </p:nvSpPr>
        <p:spPr>
          <a:xfrm>
            <a:off x="0" y="6533147"/>
            <a:ext cx="9144000" cy="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75472255-D553-410C-B02D-95DE7FBB928A}"/>
              </a:ext>
            </a:extLst>
          </p:cNvPr>
          <p:cNvSpPr/>
          <p:nvPr/>
        </p:nvSpPr>
        <p:spPr>
          <a:xfrm>
            <a:off x="447721" y="605772"/>
            <a:ext cx="8484781" cy="1454244"/>
          </a:xfrm>
          <a:prstGeom prst="rect">
            <a:avLst/>
          </a:prstGeom>
        </p:spPr>
        <p:txBody>
          <a:bodyPr wrap="square" lIns="68580" tIns="34290" rIns="68580" bIns="34290">
            <a:spAutoFit/>
          </a:bodyPr>
          <a:lstStyle/>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a:p>
            <a:pPr defTabSz="685800"/>
            <a:endParaRPr lang="en-GB" sz="1500" dirty="0">
              <a:solidFill>
                <a:prstClr val="black"/>
              </a:solidFill>
              <a:latin typeface="Century Gothic" pitchFamily="34" charset="0"/>
            </a:endParaRPr>
          </a:p>
        </p:txBody>
      </p:sp>
      <p:sp>
        <p:nvSpPr>
          <p:cNvPr id="18" name="Rectangle 17">
            <a:extLst>
              <a:ext uri="{FF2B5EF4-FFF2-40B4-BE49-F238E27FC236}">
                <a16:creationId xmlns:a16="http://schemas.microsoft.com/office/drawing/2014/main" id="{844D4562-2EFA-4879-BE50-8FF845DD5F01}"/>
              </a:ext>
            </a:extLst>
          </p:cNvPr>
          <p:cNvSpPr/>
          <p:nvPr/>
        </p:nvSpPr>
        <p:spPr>
          <a:xfrm>
            <a:off x="7438384" y="6526578"/>
            <a:ext cx="1449998" cy="215444"/>
          </a:xfrm>
          <a:prstGeom prst="rect">
            <a:avLst/>
          </a:prstGeom>
        </p:spPr>
        <p:txBody>
          <a:bodyPr wrap="square">
            <a:spAutoFit/>
          </a:bodyPr>
          <a:lstStyle/>
          <a:p>
            <a:pPr algn="r"/>
            <a:r>
              <a:rPr lang="en-US" sz="800" dirty="0">
                <a:solidFill>
                  <a:schemeClr val="accent1">
                    <a:lumMod val="50000"/>
                  </a:schemeClr>
                </a:solidFill>
                <a:latin typeface="Century Gothic" panose="020B0502020202020204" pitchFamily="34" charset="0"/>
              </a:rPr>
              <a:t>© Mastery Science, 2018</a:t>
            </a:r>
          </a:p>
        </p:txBody>
      </p:sp>
      <p:grpSp>
        <p:nvGrpSpPr>
          <p:cNvPr id="26" name="Group 25">
            <a:extLst>
              <a:ext uri="{FF2B5EF4-FFF2-40B4-BE49-F238E27FC236}">
                <a16:creationId xmlns:a16="http://schemas.microsoft.com/office/drawing/2014/main" id="{BB6CEC7A-6C0A-409E-9001-74C3C111CD3F}"/>
              </a:ext>
            </a:extLst>
          </p:cNvPr>
          <p:cNvGrpSpPr/>
          <p:nvPr/>
        </p:nvGrpSpPr>
        <p:grpSpPr>
          <a:xfrm>
            <a:off x="308587" y="5845102"/>
            <a:ext cx="8579795" cy="500137"/>
            <a:chOff x="237843" y="5817481"/>
            <a:chExt cx="9684581" cy="500137"/>
          </a:xfrm>
        </p:grpSpPr>
        <p:sp>
          <p:nvSpPr>
            <p:cNvPr id="27" name="Rectangle 26">
              <a:extLst>
                <a:ext uri="{FF2B5EF4-FFF2-40B4-BE49-F238E27FC236}">
                  <a16:creationId xmlns:a16="http://schemas.microsoft.com/office/drawing/2014/main" id="{BF67880F-0C8B-4D7C-B329-7E569352EB72}"/>
                </a:ext>
              </a:extLst>
            </p:cNvPr>
            <p:cNvSpPr/>
            <p:nvPr/>
          </p:nvSpPr>
          <p:spPr>
            <a:xfrm>
              <a:off x="1846293" y="5817481"/>
              <a:ext cx="8076131" cy="500137"/>
            </a:xfrm>
            <a:prstGeom prst="rect">
              <a:avLst/>
            </a:prstGeom>
            <a:solidFill>
              <a:schemeClr val="accent4">
                <a:lumMod val="40000"/>
                <a:lumOff val="60000"/>
              </a:schemeClr>
            </a:solidFill>
          </p:spPr>
          <p:txBody>
            <a:bodyPr wrap="square" lIns="68580" tIns="34290" rIns="68580" bIns="34290">
              <a:spAutoFit/>
            </a:bodyPr>
            <a:lstStyle/>
            <a:p>
              <a:r>
                <a:rPr lang="en-GB" sz="2800" dirty="0">
                  <a:solidFill>
                    <a:prstClr val="black"/>
                  </a:solidFill>
                  <a:latin typeface="Century Gothic" pitchFamily="34" charset="0"/>
                </a:rPr>
                <a:t>How can you feel weightless near Earth?</a:t>
              </a:r>
            </a:p>
          </p:txBody>
        </p:sp>
        <p:sp>
          <p:nvSpPr>
            <p:cNvPr id="28" name="Rectangle 27">
              <a:extLst>
                <a:ext uri="{FF2B5EF4-FFF2-40B4-BE49-F238E27FC236}">
                  <a16:creationId xmlns:a16="http://schemas.microsoft.com/office/drawing/2014/main" id="{7FC673BE-8869-4298-A40C-121D9F1283A3}"/>
                </a:ext>
              </a:extLst>
            </p:cNvPr>
            <p:cNvSpPr/>
            <p:nvPr/>
          </p:nvSpPr>
          <p:spPr>
            <a:xfrm>
              <a:off x="237843" y="5827007"/>
              <a:ext cx="1304927" cy="4672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Century Gothic" panose="020B0502020202020204" pitchFamily="34" charset="0"/>
                </a:rPr>
                <a:t>ENGAGE</a:t>
              </a:r>
            </a:p>
          </p:txBody>
        </p:sp>
      </p:grpSp>
      <p:sp>
        <p:nvSpPr>
          <p:cNvPr id="3" name="Rectangle 2">
            <a:extLst>
              <a:ext uri="{FF2B5EF4-FFF2-40B4-BE49-F238E27FC236}">
                <a16:creationId xmlns:a16="http://schemas.microsoft.com/office/drawing/2014/main" id="{4932A01E-04B6-4175-A5D4-EA2C1A870B56}"/>
              </a:ext>
            </a:extLst>
          </p:cNvPr>
          <p:cNvSpPr/>
          <p:nvPr/>
        </p:nvSpPr>
        <p:spPr>
          <a:xfrm>
            <a:off x="3309718" y="5076076"/>
            <a:ext cx="5113900" cy="523220"/>
          </a:xfrm>
          <a:prstGeom prst="rect">
            <a:avLst/>
          </a:prstGeom>
          <a:solidFill>
            <a:srgbClr val="B8C3BF">
              <a:alpha val="74118"/>
            </a:srgbClr>
          </a:solidFill>
          <a:effectLst>
            <a:softEdge rad="31750"/>
          </a:effectLst>
        </p:spPr>
        <p:txBody>
          <a:bodyPr wrap="none">
            <a:spAutoFit/>
          </a:bodyPr>
          <a:lstStyle/>
          <a:p>
            <a:r>
              <a:rPr lang="en-US" sz="2800" dirty="0">
                <a:latin typeface="Century Gothic" panose="020B0502020202020204" pitchFamily="34" charset="0"/>
              </a:rPr>
              <a:t>Experience being weightless</a:t>
            </a:r>
          </a:p>
        </p:txBody>
      </p:sp>
      <p:sp>
        <p:nvSpPr>
          <p:cNvPr id="6" name="Rectangle 5">
            <a:extLst>
              <a:ext uri="{FF2B5EF4-FFF2-40B4-BE49-F238E27FC236}">
                <a16:creationId xmlns:a16="http://schemas.microsoft.com/office/drawing/2014/main" id="{D8F20B78-89DE-4C2C-95D1-5D6EE53FF1B7}"/>
              </a:ext>
            </a:extLst>
          </p:cNvPr>
          <p:cNvSpPr/>
          <p:nvPr/>
        </p:nvSpPr>
        <p:spPr>
          <a:xfrm>
            <a:off x="308588" y="178048"/>
            <a:ext cx="6101738" cy="1371599"/>
          </a:xfrm>
          <a:prstGeom prst="rect">
            <a:avLst/>
          </a:prstGeom>
          <a:solidFill>
            <a:srgbClr val="F2E4D6">
              <a:alpha val="56863"/>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B5E1846D-6143-4954-8C5A-C6519878E394}"/>
              </a:ext>
            </a:extLst>
          </p:cNvPr>
          <p:cNvSpPr/>
          <p:nvPr/>
        </p:nvSpPr>
        <p:spPr>
          <a:xfrm>
            <a:off x="308587" y="115978"/>
            <a:ext cx="8387692" cy="1815882"/>
          </a:xfrm>
          <a:prstGeom prst="rect">
            <a:avLst/>
          </a:prstGeom>
        </p:spPr>
        <p:txBody>
          <a:bodyPr wrap="square">
            <a:spAutoFit/>
          </a:bodyPr>
          <a:lstStyle/>
          <a:p>
            <a:r>
              <a:rPr lang="en-US" sz="2800" dirty="0">
                <a:latin typeface="Century Gothic" panose="020B0502020202020204" pitchFamily="34" charset="0"/>
              </a:rPr>
              <a:t>Join us for a 12 day space holiday.</a:t>
            </a:r>
          </a:p>
          <a:p>
            <a:endParaRPr lang="en-US" sz="2800" dirty="0">
              <a:latin typeface="Century Gothic" panose="020B0502020202020204" pitchFamily="34" charset="0"/>
            </a:endParaRPr>
          </a:p>
          <a:p>
            <a:r>
              <a:rPr lang="en-US" sz="2800" dirty="0">
                <a:latin typeface="Century Gothic" panose="020B0502020202020204" pitchFamily="34" charset="0"/>
              </a:rPr>
              <a:t>Amazing views of planet Earth.</a:t>
            </a:r>
          </a:p>
          <a:p>
            <a:endParaRPr lang="en-US" sz="2800" dirty="0">
              <a:latin typeface="Century Gothic" panose="020B0502020202020204" pitchFamily="34" charset="0"/>
            </a:endParaRPr>
          </a:p>
        </p:txBody>
      </p:sp>
      <p:sp>
        <p:nvSpPr>
          <p:cNvPr id="17" name="TextBox 16">
            <a:extLst>
              <a:ext uri="{FF2B5EF4-FFF2-40B4-BE49-F238E27FC236}">
                <a16:creationId xmlns:a16="http://schemas.microsoft.com/office/drawing/2014/main" id="{633F31E8-7B26-4434-96D3-F0C4455F13A4}"/>
              </a:ext>
            </a:extLst>
          </p:cNvPr>
          <p:cNvSpPr txBox="1"/>
          <p:nvPr/>
        </p:nvSpPr>
        <p:spPr>
          <a:xfrm>
            <a:off x="129909" y="6454420"/>
            <a:ext cx="3336258" cy="261610"/>
          </a:xfrm>
          <a:prstGeom prst="rect">
            <a:avLst/>
          </a:prstGeom>
          <a:noFill/>
        </p:spPr>
        <p:txBody>
          <a:bodyPr wrap="square" rtlCol="0">
            <a:spAutoFit/>
          </a:bodyPr>
          <a:lstStyle/>
          <a:p>
            <a:r>
              <a:rPr lang="en-US" sz="1050" dirty="0">
                <a:latin typeface="Century Gothic" panose="020B0502020202020204" pitchFamily="34" charset="0"/>
              </a:rPr>
              <a:t>GRAVITATIONAL FORCE &gt; ACQUIRE</a:t>
            </a:r>
          </a:p>
        </p:txBody>
      </p:sp>
      <p:sp>
        <p:nvSpPr>
          <p:cNvPr id="13" name="Right Triangle 12">
            <a:extLst>
              <a:ext uri="{FF2B5EF4-FFF2-40B4-BE49-F238E27FC236}">
                <a16:creationId xmlns:a16="http://schemas.microsoft.com/office/drawing/2014/main" id="{61EFBBA1-7CDC-4303-B540-57834EB8333E}"/>
              </a:ext>
            </a:extLst>
          </p:cNvPr>
          <p:cNvSpPr/>
          <p:nvPr/>
        </p:nvSpPr>
        <p:spPr>
          <a:xfrm rot="10800000">
            <a:off x="7286324" y="-6"/>
            <a:ext cx="1857674" cy="1743679"/>
          </a:xfrm>
          <a:prstGeom prst="rtTriangle">
            <a:avLst/>
          </a:prstGeom>
          <a:solidFill>
            <a:srgbClr val="70C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055651B-0BCE-46EB-BE18-F403FA5270DD}"/>
              </a:ext>
            </a:extLst>
          </p:cNvPr>
          <p:cNvSpPr txBox="1"/>
          <p:nvPr/>
        </p:nvSpPr>
        <p:spPr>
          <a:xfrm rot="2470467">
            <a:off x="7424460" y="296609"/>
            <a:ext cx="1997179" cy="707886"/>
          </a:xfrm>
          <a:prstGeom prst="rect">
            <a:avLst/>
          </a:prstGeom>
          <a:noFill/>
        </p:spPr>
        <p:txBody>
          <a:bodyPr wrap="square" rtlCol="0">
            <a:spAutoFit/>
          </a:bodyPr>
          <a:lstStyle/>
          <a:p>
            <a:pPr algn="ctr"/>
            <a:r>
              <a:rPr lang="en-GB" sz="2000" b="1" dirty="0">
                <a:solidFill>
                  <a:schemeClr val="bg1"/>
                </a:solidFill>
                <a:latin typeface="Century Gothic" panose="020B0502020202020204" pitchFamily="34" charset="0"/>
              </a:rPr>
              <a:t>Gravitational force</a:t>
            </a:r>
          </a:p>
        </p:txBody>
      </p:sp>
    </p:spTree>
    <p:extLst>
      <p:ext uri="{BB962C8B-B14F-4D97-AF65-F5344CB8AC3E}">
        <p14:creationId xmlns:p14="http://schemas.microsoft.com/office/powerpoint/2010/main" val="17537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8568DF-E9BC-4F12-98BF-E365381D19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5308" y="115977"/>
            <a:ext cx="8611836" cy="6192839"/>
          </a:xfrm>
          <a:prstGeom prst="rect">
            <a:avLst/>
          </a:prstGeom>
        </p:spPr>
      </p:pic>
      <p:sp>
        <p:nvSpPr>
          <p:cNvPr id="19" name="Rectangle 18">
            <a:extLst>
              <a:ext uri="{FF2B5EF4-FFF2-40B4-BE49-F238E27FC236}">
                <a16:creationId xmlns:a16="http://schemas.microsoft.com/office/drawing/2014/main" id="{3FCA7E86-E053-415A-98A9-5602D972EDF4}"/>
              </a:ext>
            </a:extLst>
          </p:cNvPr>
          <p:cNvSpPr/>
          <p:nvPr/>
        </p:nvSpPr>
        <p:spPr>
          <a:xfrm>
            <a:off x="0" y="6533147"/>
            <a:ext cx="9144000" cy="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E7D092F-D9B6-4886-ACAE-E1D4C4255F66}"/>
              </a:ext>
            </a:extLst>
          </p:cNvPr>
          <p:cNvSpPr/>
          <p:nvPr/>
        </p:nvSpPr>
        <p:spPr>
          <a:xfrm>
            <a:off x="7438384" y="6526578"/>
            <a:ext cx="1449998" cy="215444"/>
          </a:xfrm>
          <a:prstGeom prst="rect">
            <a:avLst/>
          </a:prstGeom>
        </p:spPr>
        <p:txBody>
          <a:bodyPr wrap="square">
            <a:spAutoFit/>
          </a:bodyPr>
          <a:lstStyle/>
          <a:p>
            <a:pPr algn="r"/>
            <a:r>
              <a:rPr lang="en-US" sz="800">
                <a:solidFill>
                  <a:schemeClr val="accent1">
                    <a:lumMod val="50000"/>
                  </a:schemeClr>
                </a:solidFill>
                <a:latin typeface="Century Gothic" panose="020B0502020202020204" pitchFamily="34" charset="0"/>
              </a:rPr>
              <a:t>© Mastery Science, 2019</a:t>
            </a:r>
          </a:p>
        </p:txBody>
      </p:sp>
      <p:sp>
        <p:nvSpPr>
          <p:cNvPr id="5" name="TextBox 4">
            <a:extLst>
              <a:ext uri="{FF2B5EF4-FFF2-40B4-BE49-F238E27FC236}">
                <a16:creationId xmlns:a16="http://schemas.microsoft.com/office/drawing/2014/main" id="{0CE86447-2680-456F-AEF3-55151A2D6955}"/>
              </a:ext>
            </a:extLst>
          </p:cNvPr>
          <p:cNvSpPr txBox="1"/>
          <p:nvPr/>
        </p:nvSpPr>
        <p:spPr>
          <a:xfrm>
            <a:off x="860712" y="537761"/>
            <a:ext cx="8088587" cy="523220"/>
          </a:xfrm>
          <a:prstGeom prst="rect">
            <a:avLst/>
          </a:prstGeom>
          <a:solidFill>
            <a:srgbClr val="4A4F53"/>
          </a:solidFill>
          <a:effectLst>
            <a:softEdge rad="63500"/>
          </a:effectLst>
        </p:spPr>
        <p:txBody>
          <a:bodyPr wrap="square" rtlCol="0" anchor="t">
            <a:spAutoFit/>
          </a:bodyPr>
          <a:lstStyle/>
          <a:p>
            <a:r>
              <a:rPr lang="en-US" sz="2800" dirty="0">
                <a:solidFill>
                  <a:schemeClr val="bg1"/>
                </a:solidFill>
                <a:latin typeface="Century Gothic"/>
              </a:rPr>
              <a:t>Electric cars are less polluting than petrol …</a:t>
            </a:r>
          </a:p>
        </p:txBody>
      </p:sp>
      <p:sp>
        <p:nvSpPr>
          <p:cNvPr id="18" name="TextBox 17">
            <a:extLst>
              <a:ext uri="{FF2B5EF4-FFF2-40B4-BE49-F238E27FC236}">
                <a16:creationId xmlns:a16="http://schemas.microsoft.com/office/drawing/2014/main" id="{C43E03F4-1BB2-4103-BC5E-E19558E7A015}"/>
              </a:ext>
            </a:extLst>
          </p:cNvPr>
          <p:cNvSpPr txBox="1"/>
          <p:nvPr/>
        </p:nvSpPr>
        <p:spPr>
          <a:xfrm>
            <a:off x="170125" y="149117"/>
            <a:ext cx="243516" cy="1447832"/>
          </a:xfrm>
          <a:prstGeom prst="rect">
            <a:avLst/>
          </a:prstGeom>
          <a:noFill/>
        </p:spPr>
        <p:txBody>
          <a:bodyPr wrap="square" rtlCol="0">
            <a:spAutoFit/>
          </a:bodyPr>
          <a:lstStyle/>
          <a:p>
            <a:pPr>
              <a:lnSpc>
                <a:spcPts val="10500"/>
              </a:lnSpc>
            </a:pPr>
            <a:r>
              <a:rPr lang="en-GB" sz="9600">
                <a:solidFill>
                  <a:schemeClr val="bg1"/>
                </a:solidFill>
                <a:latin typeface="Adobe Garamond Pro Bold" pitchFamily="18" charset="0"/>
              </a:rPr>
              <a:t>“</a:t>
            </a:r>
          </a:p>
        </p:txBody>
      </p:sp>
      <p:sp>
        <p:nvSpPr>
          <p:cNvPr id="4" name="Rectangle 3">
            <a:extLst>
              <a:ext uri="{FF2B5EF4-FFF2-40B4-BE49-F238E27FC236}">
                <a16:creationId xmlns:a16="http://schemas.microsoft.com/office/drawing/2014/main" id="{655D7C3C-430A-4808-B938-8CC1C74F53D9}"/>
              </a:ext>
            </a:extLst>
          </p:cNvPr>
          <p:cNvSpPr/>
          <p:nvPr/>
        </p:nvSpPr>
        <p:spPr>
          <a:xfrm>
            <a:off x="874939" y="1298656"/>
            <a:ext cx="6674447" cy="1384995"/>
          </a:xfrm>
          <a:prstGeom prst="rect">
            <a:avLst/>
          </a:prstGeom>
          <a:solidFill>
            <a:srgbClr val="4A4F53"/>
          </a:solidFill>
          <a:effectLst>
            <a:softEdge rad="63500"/>
          </a:effectLst>
        </p:spPr>
        <p:txBody>
          <a:bodyPr wrap="square" anchor="t">
            <a:spAutoFit/>
          </a:bodyPr>
          <a:lstStyle/>
          <a:p>
            <a:r>
              <a:rPr lang="en-US" sz="2800">
                <a:solidFill>
                  <a:schemeClr val="bg1"/>
                </a:solidFill>
                <a:latin typeface="Century Gothic"/>
              </a:rPr>
              <a:t>...but what we really want to know is - will they save me money?</a:t>
            </a:r>
          </a:p>
          <a:p>
            <a:r>
              <a:rPr lang="en-US" sz="2800">
                <a:solidFill>
                  <a:schemeClr val="bg1"/>
                </a:solidFill>
                <a:latin typeface="Century Gothic"/>
              </a:rPr>
              <a:t>Help me find out…</a:t>
            </a:r>
          </a:p>
        </p:txBody>
      </p:sp>
      <p:sp>
        <p:nvSpPr>
          <p:cNvPr id="16" name="TextBox 15">
            <a:extLst>
              <a:ext uri="{FF2B5EF4-FFF2-40B4-BE49-F238E27FC236}">
                <a16:creationId xmlns:a16="http://schemas.microsoft.com/office/drawing/2014/main" id="{3CE03C08-1557-4119-9419-BF6E4BE3D02F}"/>
              </a:ext>
            </a:extLst>
          </p:cNvPr>
          <p:cNvSpPr txBox="1"/>
          <p:nvPr/>
        </p:nvSpPr>
        <p:spPr>
          <a:xfrm rot="10800000">
            <a:off x="4019866" y="1662010"/>
            <a:ext cx="899592" cy="1438855"/>
          </a:xfrm>
          <a:prstGeom prst="rect">
            <a:avLst/>
          </a:prstGeom>
          <a:noFill/>
        </p:spPr>
        <p:txBody>
          <a:bodyPr wrap="square" rtlCol="0">
            <a:spAutoFit/>
          </a:bodyPr>
          <a:lstStyle/>
          <a:p>
            <a:pPr>
              <a:lnSpc>
                <a:spcPts val="10500"/>
              </a:lnSpc>
            </a:pPr>
            <a:r>
              <a:rPr lang="en-GB" sz="9600">
                <a:solidFill>
                  <a:schemeClr val="bg1"/>
                </a:solidFill>
                <a:latin typeface="Adobe Garamond Pro Bold" pitchFamily="18" charset="0"/>
              </a:rPr>
              <a:t>“</a:t>
            </a:r>
          </a:p>
        </p:txBody>
      </p:sp>
      <p:sp>
        <p:nvSpPr>
          <p:cNvPr id="15" name="Freeform: Shape 14">
            <a:extLst>
              <a:ext uri="{FF2B5EF4-FFF2-40B4-BE49-F238E27FC236}">
                <a16:creationId xmlns:a16="http://schemas.microsoft.com/office/drawing/2014/main" id="{60B332C8-A697-437A-AD91-CA7C2CAE8C8D}"/>
              </a:ext>
            </a:extLst>
          </p:cNvPr>
          <p:cNvSpPr/>
          <p:nvPr/>
        </p:nvSpPr>
        <p:spPr>
          <a:xfrm>
            <a:off x="1" y="4776535"/>
            <a:ext cx="9041734" cy="1713619"/>
          </a:xfrm>
          <a:custGeom>
            <a:avLst/>
            <a:gdLst>
              <a:gd name="connsiteX0" fmla="*/ 0 w 8638673"/>
              <a:gd name="connsiteY0" fmla="*/ 156410 h 1070810"/>
              <a:gd name="connsiteX1" fmla="*/ 7243010 w 8638673"/>
              <a:gd name="connsiteY1" fmla="*/ 0 h 1070810"/>
              <a:gd name="connsiteX2" fmla="*/ 8638673 w 8638673"/>
              <a:gd name="connsiteY2" fmla="*/ 108284 h 1070810"/>
              <a:gd name="connsiteX3" fmla="*/ 8638673 w 8638673"/>
              <a:gd name="connsiteY3" fmla="*/ 1070810 h 1070810"/>
              <a:gd name="connsiteX4" fmla="*/ 36094 w 8638673"/>
              <a:gd name="connsiteY4" fmla="*/ 1058779 h 1070810"/>
              <a:gd name="connsiteX5" fmla="*/ 0 w 8638673"/>
              <a:gd name="connsiteY5" fmla="*/ 156410 h 107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8673" h="1070810">
                <a:moveTo>
                  <a:pt x="0" y="156410"/>
                </a:moveTo>
                <a:lnTo>
                  <a:pt x="7243010" y="0"/>
                </a:lnTo>
                <a:lnTo>
                  <a:pt x="8638673" y="108284"/>
                </a:lnTo>
                <a:lnTo>
                  <a:pt x="8638673" y="1070810"/>
                </a:lnTo>
                <a:lnTo>
                  <a:pt x="36094" y="1058779"/>
                </a:lnTo>
                <a:lnTo>
                  <a:pt x="0" y="156410"/>
                </a:lnTo>
                <a:close/>
              </a:path>
            </a:pathLst>
          </a:custGeom>
          <a:solidFill>
            <a:srgbClr val="F5F5F5"/>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2F4A8D6-C2EE-4155-83BA-1C5B85CAE040}"/>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5801090" y="2215965"/>
            <a:ext cx="2430379" cy="3645568"/>
          </a:xfrm>
          <a:prstGeom prst="rect">
            <a:avLst/>
          </a:prstGeom>
        </p:spPr>
      </p:pic>
      <p:grpSp>
        <p:nvGrpSpPr>
          <p:cNvPr id="21" name="Group 20">
            <a:extLst>
              <a:ext uri="{FF2B5EF4-FFF2-40B4-BE49-F238E27FC236}">
                <a16:creationId xmlns:a16="http://schemas.microsoft.com/office/drawing/2014/main" id="{DF9A19C4-45B5-4141-B1B2-67078D8E2799}"/>
              </a:ext>
            </a:extLst>
          </p:cNvPr>
          <p:cNvGrpSpPr/>
          <p:nvPr/>
        </p:nvGrpSpPr>
        <p:grpSpPr>
          <a:xfrm>
            <a:off x="312993" y="5845102"/>
            <a:ext cx="8584151" cy="500137"/>
            <a:chOff x="242819" y="5817481"/>
            <a:chExt cx="9689494" cy="500137"/>
          </a:xfrm>
        </p:grpSpPr>
        <p:sp>
          <p:nvSpPr>
            <p:cNvPr id="22" name="Rectangle 21">
              <a:extLst>
                <a:ext uri="{FF2B5EF4-FFF2-40B4-BE49-F238E27FC236}">
                  <a16:creationId xmlns:a16="http://schemas.microsoft.com/office/drawing/2014/main" id="{9A2C4A4E-6732-419D-B8F7-6F322009BEF9}"/>
                </a:ext>
              </a:extLst>
            </p:cNvPr>
            <p:cNvSpPr/>
            <p:nvPr/>
          </p:nvSpPr>
          <p:spPr>
            <a:xfrm>
              <a:off x="1669594" y="5817481"/>
              <a:ext cx="8262719" cy="500137"/>
            </a:xfrm>
            <a:prstGeom prst="rect">
              <a:avLst/>
            </a:prstGeom>
            <a:solidFill>
              <a:schemeClr val="accent4">
                <a:lumMod val="40000"/>
                <a:lumOff val="60000"/>
              </a:schemeClr>
            </a:solidFill>
          </p:spPr>
          <p:txBody>
            <a:bodyPr wrap="square" lIns="68580" tIns="34290" rIns="68580" bIns="34290">
              <a:spAutoFit/>
            </a:bodyPr>
            <a:lstStyle/>
            <a:p>
              <a:pPr marL="168275"/>
              <a:r>
                <a:rPr lang="en-US" sz="2800">
                  <a:solidFill>
                    <a:prstClr val="black"/>
                  </a:solidFill>
                  <a:latin typeface="Century Gothic" pitchFamily="34" charset="0"/>
                </a:rPr>
                <a:t>How far will each car go on £1?</a:t>
              </a:r>
              <a:endParaRPr lang="en-GB" sz="2800">
                <a:solidFill>
                  <a:prstClr val="black"/>
                </a:solidFill>
                <a:latin typeface="Century Gothic" pitchFamily="34" charset="0"/>
              </a:endParaRPr>
            </a:p>
          </p:txBody>
        </p:sp>
        <p:sp>
          <p:nvSpPr>
            <p:cNvPr id="24" name="Rectangle 23">
              <a:extLst>
                <a:ext uri="{FF2B5EF4-FFF2-40B4-BE49-F238E27FC236}">
                  <a16:creationId xmlns:a16="http://schemas.microsoft.com/office/drawing/2014/main" id="{4013A4BE-FF75-4DF0-A861-C6656B2198C8}"/>
                </a:ext>
              </a:extLst>
            </p:cNvPr>
            <p:cNvSpPr/>
            <p:nvPr/>
          </p:nvSpPr>
          <p:spPr>
            <a:xfrm>
              <a:off x="242819" y="5833912"/>
              <a:ext cx="1304926" cy="4672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latin typeface="Century Gothic" panose="020B0502020202020204" pitchFamily="34" charset="0"/>
                </a:rPr>
                <a:t>ENGAGE</a:t>
              </a:r>
            </a:p>
          </p:txBody>
        </p:sp>
      </p:grpSp>
      <p:grpSp>
        <p:nvGrpSpPr>
          <p:cNvPr id="3" name="Group 2">
            <a:extLst>
              <a:ext uri="{FF2B5EF4-FFF2-40B4-BE49-F238E27FC236}">
                <a16:creationId xmlns:a16="http://schemas.microsoft.com/office/drawing/2014/main" id="{4C6C0D01-2299-4053-A440-73BA40778202}"/>
              </a:ext>
            </a:extLst>
          </p:cNvPr>
          <p:cNvGrpSpPr/>
          <p:nvPr/>
        </p:nvGrpSpPr>
        <p:grpSpPr>
          <a:xfrm>
            <a:off x="257396" y="3961331"/>
            <a:ext cx="5601783" cy="1671246"/>
            <a:chOff x="257396" y="3961331"/>
            <a:chExt cx="5601783" cy="1671246"/>
          </a:xfrm>
        </p:grpSpPr>
        <p:grpSp>
          <p:nvGrpSpPr>
            <p:cNvPr id="28" name="Group 27">
              <a:extLst>
                <a:ext uri="{FF2B5EF4-FFF2-40B4-BE49-F238E27FC236}">
                  <a16:creationId xmlns:a16="http://schemas.microsoft.com/office/drawing/2014/main" id="{E7A58F54-1E49-4338-A60D-891B003384FE}"/>
                </a:ext>
              </a:extLst>
            </p:cNvPr>
            <p:cNvGrpSpPr/>
            <p:nvPr/>
          </p:nvGrpSpPr>
          <p:grpSpPr>
            <a:xfrm flipH="1">
              <a:off x="257396" y="3997605"/>
              <a:ext cx="2857500" cy="1634972"/>
              <a:chOff x="318063" y="3233826"/>
              <a:chExt cx="5014788" cy="2823326"/>
            </a:xfrm>
          </p:grpSpPr>
          <p:sp>
            <p:nvSpPr>
              <p:cNvPr id="29" name="Freeform: Shape 28">
                <a:extLst>
                  <a:ext uri="{FF2B5EF4-FFF2-40B4-BE49-F238E27FC236}">
                    <a16:creationId xmlns:a16="http://schemas.microsoft.com/office/drawing/2014/main" id="{A2D60AC0-C725-4651-A3BE-5C5A42D61A9D}"/>
                  </a:ext>
                </a:extLst>
              </p:cNvPr>
              <p:cNvSpPr/>
              <p:nvPr/>
            </p:nvSpPr>
            <p:spPr>
              <a:xfrm>
                <a:off x="1104900" y="3860800"/>
                <a:ext cx="3632200" cy="1473200"/>
              </a:xfrm>
              <a:custGeom>
                <a:avLst/>
                <a:gdLst>
                  <a:gd name="connsiteX0" fmla="*/ 1682750 w 3632200"/>
                  <a:gd name="connsiteY0" fmla="*/ 76200 h 1473200"/>
                  <a:gd name="connsiteX1" fmla="*/ 1619250 w 3632200"/>
                  <a:gd name="connsiteY1" fmla="*/ 146050 h 1473200"/>
                  <a:gd name="connsiteX2" fmla="*/ 1536700 w 3632200"/>
                  <a:gd name="connsiteY2" fmla="*/ 215900 h 1473200"/>
                  <a:gd name="connsiteX3" fmla="*/ 1441450 w 3632200"/>
                  <a:gd name="connsiteY3" fmla="*/ 273050 h 1473200"/>
                  <a:gd name="connsiteX4" fmla="*/ 1352550 w 3632200"/>
                  <a:gd name="connsiteY4" fmla="*/ 323850 h 1473200"/>
                  <a:gd name="connsiteX5" fmla="*/ 1314450 w 3632200"/>
                  <a:gd name="connsiteY5" fmla="*/ 342900 h 1473200"/>
                  <a:gd name="connsiteX6" fmla="*/ 1282700 w 3632200"/>
                  <a:gd name="connsiteY6" fmla="*/ 349250 h 1473200"/>
                  <a:gd name="connsiteX7" fmla="*/ 1244600 w 3632200"/>
                  <a:gd name="connsiteY7" fmla="*/ 361950 h 1473200"/>
                  <a:gd name="connsiteX8" fmla="*/ 1225550 w 3632200"/>
                  <a:gd name="connsiteY8" fmla="*/ 381000 h 1473200"/>
                  <a:gd name="connsiteX9" fmla="*/ 1155700 w 3632200"/>
                  <a:gd name="connsiteY9" fmla="*/ 419100 h 1473200"/>
                  <a:gd name="connsiteX10" fmla="*/ 1123950 w 3632200"/>
                  <a:gd name="connsiteY10" fmla="*/ 444500 h 1473200"/>
                  <a:gd name="connsiteX11" fmla="*/ 1104900 w 3632200"/>
                  <a:gd name="connsiteY11" fmla="*/ 463550 h 1473200"/>
                  <a:gd name="connsiteX12" fmla="*/ 1079500 w 3632200"/>
                  <a:gd name="connsiteY12" fmla="*/ 476250 h 1473200"/>
                  <a:gd name="connsiteX13" fmla="*/ 1047750 w 3632200"/>
                  <a:gd name="connsiteY13" fmla="*/ 508000 h 1473200"/>
                  <a:gd name="connsiteX14" fmla="*/ 996950 w 3632200"/>
                  <a:gd name="connsiteY14" fmla="*/ 546100 h 1473200"/>
                  <a:gd name="connsiteX15" fmla="*/ 977900 w 3632200"/>
                  <a:gd name="connsiteY15" fmla="*/ 565150 h 1473200"/>
                  <a:gd name="connsiteX16" fmla="*/ 933450 w 3632200"/>
                  <a:gd name="connsiteY16" fmla="*/ 584200 h 1473200"/>
                  <a:gd name="connsiteX17" fmla="*/ 844550 w 3632200"/>
                  <a:gd name="connsiteY17" fmla="*/ 609600 h 1473200"/>
                  <a:gd name="connsiteX18" fmla="*/ 819150 w 3632200"/>
                  <a:gd name="connsiteY18" fmla="*/ 615950 h 1473200"/>
                  <a:gd name="connsiteX19" fmla="*/ 787400 w 3632200"/>
                  <a:gd name="connsiteY19" fmla="*/ 622300 h 1473200"/>
                  <a:gd name="connsiteX20" fmla="*/ 768350 w 3632200"/>
                  <a:gd name="connsiteY20" fmla="*/ 628650 h 1473200"/>
                  <a:gd name="connsiteX21" fmla="*/ 355600 w 3632200"/>
                  <a:gd name="connsiteY21" fmla="*/ 635000 h 1473200"/>
                  <a:gd name="connsiteX22" fmla="*/ 247650 w 3632200"/>
                  <a:gd name="connsiteY22" fmla="*/ 641350 h 1473200"/>
                  <a:gd name="connsiteX23" fmla="*/ 228600 w 3632200"/>
                  <a:gd name="connsiteY23" fmla="*/ 647700 h 1473200"/>
                  <a:gd name="connsiteX24" fmla="*/ 184150 w 3632200"/>
                  <a:gd name="connsiteY24" fmla="*/ 704850 h 1473200"/>
                  <a:gd name="connsiteX25" fmla="*/ 177800 w 3632200"/>
                  <a:gd name="connsiteY25" fmla="*/ 723900 h 1473200"/>
                  <a:gd name="connsiteX26" fmla="*/ 139700 w 3632200"/>
                  <a:gd name="connsiteY26" fmla="*/ 781050 h 1473200"/>
                  <a:gd name="connsiteX27" fmla="*/ 88900 w 3632200"/>
                  <a:gd name="connsiteY27" fmla="*/ 825500 h 1473200"/>
                  <a:gd name="connsiteX28" fmla="*/ 88900 w 3632200"/>
                  <a:gd name="connsiteY28" fmla="*/ 825500 h 1473200"/>
                  <a:gd name="connsiteX29" fmla="*/ 50800 w 3632200"/>
                  <a:gd name="connsiteY29" fmla="*/ 876300 h 1473200"/>
                  <a:gd name="connsiteX30" fmla="*/ 31750 w 3632200"/>
                  <a:gd name="connsiteY30" fmla="*/ 895350 h 1473200"/>
                  <a:gd name="connsiteX31" fmla="*/ 12700 w 3632200"/>
                  <a:gd name="connsiteY31" fmla="*/ 933450 h 1473200"/>
                  <a:gd name="connsiteX32" fmla="*/ 0 w 3632200"/>
                  <a:gd name="connsiteY32" fmla="*/ 952500 h 1473200"/>
                  <a:gd name="connsiteX33" fmla="*/ 6350 w 3632200"/>
                  <a:gd name="connsiteY33" fmla="*/ 1047750 h 1473200"/>
                  <a:gd name="connsiteX34" fmla="*/ 19050 w 3632200"/>
                  <a:gd name="connsiteY34" fmla="*/ 1098550 h 1473200"/>
                  <a:gd name="connsiteX35" fmla="*/ 38100 w 3632200"/>
                  <a:gd name="connsiteY35" fmla="*/ 1168400 h 1473200"/>
                  <a:gd name="connsiteX36" fmla="*/ 57150 w 3632200"/>
                  <a:gd name="connsiteY36" fmla="*/ 1206500 h 1473200"/>
                  <a:gd name="connsiteX37" fmla="*/ 76200 w 3632200"/>
                  <a:gd name="connsiteY37" fmla="*/ 1219200 h 1473200"/>
                  <a:gd name="connsiteX38" fmla="*/ 101600 w 3632200"/>
                  <a:gd name="connsiteY38" fmla="*/ 1231900 h 1473200"/>
                  <a:gd name="connsiteX39" fmla="*/ 120650 w 3632200"/>
                  <a:gd name="connsiteY39" fmla="*/ 1244600 h 1473200"/>
                  <a:gd name="connsiteX40" fmla="*/ 152400 w 3632200"/>
                  <a:gd name="connsiteY40" fmla="*/ 1250950 h 1473200"/>
                  <a:gd name="connsiteX41" fmla="*/ 203200 w 3632200"/>
                  <a:gd name="connsiteY41" fmla="*/ 1270000 h 1473200"/>
                  <a:gd name="connsiteX42" fmla="*/ 228600 w 3632200"/>
                  <a:gd name="connsiteY42" fmla="*/ 1282700 h 1473200"/>
                  <a:gd name="connsiteX43" fmla="*/ 285750 w 3632200"/>
                  <a:gd name="connsiteY43" fmla="*/ 1295400 h 1473200"/>
                  <a:gd name="connsiteX44" fmla="*/ 304800 w 3632200"/>
                  <a:gd name="connsiteY44" fmla="*/ 1301750 h 1473200"/>
                  <a:gd name="connsiteX45" fmla="*/ 368300 w 3632200"/>
                  <a:gd name="connsiteY45" fmla="*/ 1308100 h 1473200"/>
                  <a:gd name="connsiteX46" fmla="*/ 1231900 w 3632200"/>
                  <a:gd name="connsiteY46" fmla="*/ 1301750 h 1473200"/>
                  <a:gd name="connsiteX47" fmla="*/ 1250950 w 3632200"/>
                  <a:gd name="connsiteY47" fmla="*/ 1295400 h 1473200"/>
                  <a:gd name="connsiteX48" fmla="*/ 1339850 w 3632200"/>
                  <a:gd name="connsiteY48" fmla="*/ 1289050 h 1473200"/>
                  <a:gd name="connsiteX49" fmla="*/ 1460500 w 3632200"/>
                  <a:gd name="connsiteY49" fmla="*/ 1308100 h 1473200"/>
                  <a:gd name="connsiteX50" fmla="*/ 1498600 w 3632200"/>
                  <a:gd name="connsiteY50" fmla="*/ 1339850 h 1473200"/>
                  <a:gd name="connsiteX51" fmla="*/ 1511300 w 3632200"/>
                  <a:gd name="connsiteY51" fmla="*/ 1358900 h 1473200"/>
                  <a:gd name="connsiteX52" fmla="*/ 1549400 w 3632200"/>
                  <a:gd name="connsiteY52" fmla="*/ 1384300 h 1473200"/>
                  <a:gd name="connsiteX53" fmla="*/ 1612900 w 3632200"/>
                  <a:gd name="connsiteY53" fmla="*/ 1428750 h 1473200"/>
                  <a:gd name="connsiteX54" fmla="*/ 1631950 w 3632200"/>
                  <a:gd name="connsiteY54" fmla="*/ 1435100 h 1473200"/>
                  <a:gd name="connsiteX55" fmla="*/ 1651000 w 3632200"/>
                  <a:gd name="connsiteY55" fmla="*/ 1447800 h 1473200"/>
                  <a:gd name="connsiteX56" fmla="*/ 1695450 w 3632200"/>
                  <a:gd name="connsiteY56" fmla="*/ 1460500 h 1473200"/>
                  <a:gd name="connsiteX57" fmla="*/ 1746250 w 3632200"/>
                  <a:gd name="connsiteY57" fmla="*/ 1473200 h 1473200"/>
                  <a:gd name="connsiteX58" fmla="*/ 1924050 w 3632200"/>
                  <a:gd name="connsiteY58" fmla="*/ 1460500 h 1473200"/>
                  <a:gd name="connsiteX59" fmla="*/ 1943100 w 3632200"/>
                  <a:gd name="connsiteY59" fmla="*/ 1454150 h 1473200"/>
                  <a:gd name="connsiteX60" fmla="*/ 1981200 w 3632200"/>
                  <a:gd name="connsiteY60" fmla="*/ 1397000 h 1473200"/>
                  <a:gd name="connsiteX61" fmla="*/ 1993900 w 3632200"/>
                  <a:gd name="connsiteY61" fmla="*/ 1377950 h 1473200"/>
                  <a:gd name="connsiteX62" fmla="*/ 2000250 w 3632200"/>
                  <a:gd name="connsiteY62" fmla="*/ 1358900 h 1473200"/>
                  <a:gd name="connsiteX63" fmla="*/ 2025650 w 3632200"/>
                  <a:gd name="connsiteY63" fmla="*/ 1320800 h 1473200"/>
                  <a:gd name="connsiteX64" fmla="*/ 2038350 w 3632200"/>
                  <a:gd name="connsiteY64" fmla="*/ 1301750 h 1473200"/>
                  <a:gd name="connsiteX65" fmla="*/ 2044700 w 3632200"/>
                  <a:gd name="connsiteY65" fmla="*/ 1282700 h 1473200"/>
                  <a:gd name="connsiteX66" fmla="*/ 2057400 w 3632200"/>
                  <a:gd name="connsiteY66" fmla="*/ 1263650 h 1473200"/>
                  <a:gd name="connsiteX67" fmla="*/ 2070100 w 3632200"/>
                  <a:gd name="connsiteY67" fmla="*/ 1225550 h 1473200"/>
                  <a:gd name="connsiteX68" fmla="*/ 2082800 w 3632200"/>
                  <a:gd name="connsiteY68" fmla="*/ 1206500 h 1473200"/>
                  <a:gd name="connsiteX69" fmla="*/ 2089150 w 3632200"/>
                  <a:gd name="connsiteY69" fmla="*/ 1187450 h 1473200"/>
                  <a:gd name="connsiteX70" fmla="*/ 2133600 w 3632200"/>
                  <a:gd name="connsiteY70" fmla="*/ 1174750 h 1473200"/>
                  <a:gd name="connsiteX71" fmla="*/ 2266950 w 3632200"/>
                  <a:gd name="connsiteY71" fmla="*/ 1162050 h 1473200"/>
                  <a:gd name="connsiteX72" fmla="*/ 2292350 w 3632200"/>
                  <a:gd name="connsiteY72" fmla="*/ 1155700 h 1473200"/>
                  <a:gd name="connsiteX73" fmla="*/ 2330450 w 3632200"/>
                  <a:gd name="connsiteY73" fmla="*/ 1143000 h 1473200"/>
                  <a:gd name="connsiteX74" fmla="*/ 2400300 w 3632200"/>
                  <a:gd name="connsiteY74" fmla="*/ 1136650 h 1473200"/>
                  <a:gd name="connsiteX75" fmla="*/ 2425700 w 3632200"/>
                  <a:gd name="connsiteY75" fmla="*/ 1130300 h 1473200"/>
                  <a:gd name="connsiteX76" fmla="*/ 2444750 w 3632200"/>
                  <a:gd name="connsiteY76" fmla="*/ 1123950 h 1473200"/>
                  <a:gd name="connsiteX77" fmla="*/ 2501900 w 3632200"/>
                  <a:gd name="connsiteY77" fmla="*/ 1111250 h 1473200"/>
                  <a:gd name="connsiteX78" fmla="*/ 2520950 w 3632200"/>
                  <a:gd name="connsiteY78" fmla="*/ 1104900 h 1473200"/>
                  <a:gd name="connsiteX79" fmla="*/ 2565400 w 3632200"/>
                  <a:gd name="connsiteY79" fmla="*/ 1098550 h 1473200"/>
                  <a:gd name="connsiteX80" fmla="*/ 2647950 w 3632200"/>
                  <a:gd name="connsiteY80" fmla="*/ 1079500 h 1473200"/>
                  <a:gd name="connsiteX81" fmla="*/ 2946400 w 3632200"/>
                  <a:gd name="connsiteY81" fmla="*/ 1073150 h 1473200"/>
                  <a:gd name="connsiteX82" fmla="*/ 3028950 w 3632200"/>
                  <a:gd name="connsiteY82" fmla="*/ 1066800 h 1473200"/>
                  <a:gd name="connsiteX83" fmla="*/ 3067050 w 3632200"/>
                  <a:gd name="connsiteY83" fmla="*/ 1060450 h 1473200"/>
                  <a:gd name="connsiteX84" fmla="*/ 3136900 w 3632200"/>
                  <a:gd name="connsiteY84" fmla="*/ 1054100 h 1473200"/>
                  <a:gd name="connsiteX85" fmla="*/ 3251200 w 3632200"/>
                  <a:gd name="connsiteY85" fmla="*/ 1066800 h 1473200"/>
                  <a:gd name="connsiteX86" fmla="*/ 3295650 w 3632200"/>
                  <a:gd name="connsiteY86" fmla="*/ 1117600 h 1473200"/>
                  <a:gd name="connsiteX87" fmla="*/ 3314700 w 3632200"/>
                  <a:gd name="connsiteY87" fmla="*/ 1136650 h 1473200"/>
                  <a:gd name="connsiteX88" fmla="*/ 3346450 w 3632200"/>
                  <a:gd name="connsiteY88" fmla="*/ 1181100 h 1473200"/>
                  <a:gd name="connsiteX89" fmla="*/ 3403600 w 3632200"/>
                  <a:gd name="connsiteY89" fmla="*/ 1206500 h 1473200"/>
                  <a:gd name="connsiteX90" fmla="*/ 3454400 w 3632200"/>
                  <a:gd name="connsiteY90" fmla="*/ 1219200 h 1473200"/>
                  <a:gd name="connsiteX91" fmla="*/ 3492500 w 3632200"/>
                  <a:gd name="connsiteY91" fmla="*/ 1212850 h 1473200"/>
                  <a:gd name="connsiteX92" fmla="*/ 3517900 w 3632200"/>
                  <a:gd name="connsiteY92" fmla="*/ 1206500 h 1473200"/>
                  <a:gd name="connsiteX93" fmla="*/ 3562350 w 3632200"/>
                  <a:gd name="connsiteY93" fmla="*/ 1200150 h 1473200"/>
                  <a:gd name="connsiteX94" fmla="*/ 3581400 w 3632200"/>
                  <a:gd name="connsiteY94" fmla="*/ 1181100 h 1473200"/>
                  <a:gd name="connsiteX95" fmla="*/ 3587750 w 3632200"/>
                  <a:gd name="connsiteY95" fmla="*/ 1155700 h 1473200"/>
                  <a:gd name="connsiteX96" fmla="*/ 3594100 w 3632200"/>
                  <a:gd name="connsiteY96" fmla="*/ 1136650 h 1473200"/>
                  <a:gd name="connsiteX97" fmla="*/ 3606800 w 3632200"/>
                  <a:gd name="connsiteY97" fmla="*/ 1117600 h 1473200"/>
                  <a:gd name="connsiteX98" fmla="*/ 3625850 w 3632200"/>
                  <a:gd name="connsiteY98" fmla="*/ 1054100 h 1473200"/>
                  <a:gd name="connsiteX99" fmla="*/ 3632200 w 3632200"/>
                  <a:gd name="connsiteY99" fmla="*/ 1035050 h 1473200"/>
                  <a:gd name="connsiteX100" fmla="*/ 3625850 w 3632200"/>
                  <a:gd name="connsiteY100" fmla="*/ 850900 h 1473200"/>
                  <a:gd name="connsiteX101" fmla="*/ 3619500 w 3632200"/>
                  <a:gd name="connsiteY101" fmla="*/ 641350 h 1473200"/>
                  <a:gd name="connsiteX102" fmla="*/ 3613150 w 3632200"/>
                  <a:gd name="connsiteY102" fmla="*/ 622300 h 1473200"/>
                  <a:gd name="connsiteX103" fmla="*/ 3587750 w 3632200"/>
                  <a:gd name="connsiteY103" fmla="*/ 552450 h 1473200"/>
                  <a:gd name="connsiteX104" fmla="*/ 3562350 w 3632200"/>
                  <a:gd name="connsiteY104" fmla="*/ 488950 h 1473200"/>
                  <a:gd name="connsiteX105" fmla="*/ 3543300 w 3632200"/>
                  <a:gd name="connsiteY105" fmla="*/ 469900 h 1473200"/>
                  <a:gd name="connsiteX106" fmla="*/ 3517900 w 3632200"/>
                  <a:gd name="connsiteY106" fmla="*/ 431800 h 1473200"/>
                  <a:gd name="connsiteX107" fmla="*/ 3473450 w 3632200"/>
                  <a:gd name="connsiteY107" fmla="*/ 393700 h 1473200"/>
                  <a:gd name="connsiteX108" fmla="*/ 3429000 w 3632200"/>
                  <a:gd name="connsiteY108" fmla="*/ 361950 h 1473200"/>
                  <a:gd name="connsiteX109" fmla="*/ 3403600 w 3632200"/>
                  <a:gd name="connsiteY109" fmla="*/ 349250 h 1473200"/>
                  <a:gd name="connsiteX110" fmla="*/ 3365500 w 3632200"/>
                  <a:gd name="connsiteY110" fmla="*/ 317500 h 1473200"/>
                  <a:gd name="connsiteX111" fmla="*/ 3340100 w 3632200"/>
                  <a:gd name="connsiteY111" fmla="*/ 304800 h 1473200"/>
                  <a:gd name="connsiteX112" fmla="*/ 3302000 w 3632200"/>
                  <a:gd name="connsiteY112" fmla="*/ 279400 h 1473200"/>
                  <a:gd name="connsiteX113" fmla="*/ 3263900 w 3632200"/>
                  <a:gd name="connsiteY113" fmla="*/ 254000 h 1473200"/>
                  <a:gd name="connsiteX114" fmla="*/ 3244850 w 3632200"/>
                  <a:gd name="connsiteY114" fmla="*/ 241300 h 1473200"/>
                  <a:gd name="connsiteX115" fmla="*/ 3219450 w 3632200"/>
                  <a:gd name="connsiteY115" fmla="*/ 228600 h 1473200"/>
                  <a:gd name="connsiteX116" fmla="*/ 3175000 w 3632200"/>
                  <a:gd name="connsiteY116" fmla="*/ 209550 h 1473200"/>
                  <a:gd name="connsiteX117" fmla="*/ 3155950 w 3632200"/>
                  <a:gd name="connsiteY117" fmla="*/ 196850 h 1473200"/>
                  <a:gd name="connsiteX118" fmla="*/ 3136900 w 3632200"/>
                  <a:gd name="connsiteY118" fmla="*/ 190500 h 1473200"/>
                  <a:gd name="connsiteX119" fmla="*/ 3111500 w 3632200"/>
                  <a:gd name="connsiteY119" fmla="*/ 177800 h 1473200"/>
                  <a:gd name="connsiteX120" fmla="*/ 3092450 w 3632200"/>
                  <a:gd name="connsiteY120" fmla="*/ 165100 h 1473200"/>
                  <a:gd name="connsiteX121" fmla="*/ 3048000 w 3632200"/>
                  <a:gd name="connsiteY121" fmla="*/ 146050 h 1473200"/>
                  <a:gd name="connsiteX122" fmla="*/ 2997200 w 3632200"/>
                  <a:gd name="connsiteY122" fmla="*/ 127000 h 1473200"/>
                  <a:gd name="connsiteX123" fmla="*/ 2959100 w 3632200"/>
                  <a:gd name="connsiteY123" fmla="*/ 107950 h 1473200"/>
                  <a:gd name="connsiteX124" fmla="*/ 2940050 w 3632200"/>
                  <a:gd name="connsiteY124" fmla="*/ 95250 h 1473200"/>
                  <a:gd name="connsiteX125" fmla="*/ 2921000 w 3632200"/>
                  <a:gd name="connsiteY125" fmla="*/ 88900 h 1473200"/>
                  <a:gd name="connsiteX126" fmla="*/ 2882900 w 3632200"/>
                  <a:gd name="connsiteY126" fmla="*/ 69850 h 1473200"/>
                  <a:gd name="connsiteX127" fmla="*/ 2806700 w 3632200"/>
                  <a:gd name="connsiteY127" fmla="*/ 57150 h 1473200"/>
                  <a:gd name="connsiteX128" fmla="*/ 2768600 w 3632200"/>
                  <a:gd name="connsiteY128" fmla="*/ 50800 h 1473200"/>
                  <a:gd name="connsiteX129" fmla="*/ 2743200 w 3632200"/>
                  <a:gd name="connsiteY129" fmla="*/ 44450 h 1473200"/>
                  <a:gd name="connsiteX130" fmla="*/ 2571750 w 3632200"/>
                  <a:gd name="connsiteY130" fmla="*/ 38100 h 1473200"/>
                  <a:gd name="connsiteX131" fmla="*/ 2540000 w 3632200"/>
                  <a:gd name="connsiteY131" fmla="*/ 31750 h 1473200"/>
                  <a:gd name="connsiteX132" fmla="*/ 2470150 w 3632200"/>
                  <a:gd name="connsiteY132" fmla="*/ 19050 h 1473200"/>
                  <a:gd name="connsiteX133" fmla="*/ 2260600 w 3632200"/>
                  <a:gd name="connsiteY133" fmla="*/ 12700 h 1473200"/>
                  <a:gd name="connsiteX134" fmla="*/ 2190750 w 3632200"/>
                  <a:gd name="connsiteY134" fmla="*/ 6350 h 1473200"/>
                  <a:gd name="connsiteX135" fmla="*/ 2165350 w 3632200"/>
                  <a:gd name="connsiteY135" fmla="*/ 0 h 1473200"/>
                  <a:gd name="connsiteX136" fmla="*/ 1968500 w 3632200"/>
                  <a:gd name="connsiteY136" fmla="*/ 12700 h 1473200"/>
                  <a:gd name="connsiteX137" fmla="*/ 1860550 w 3632200"/>
                  <a:gd name="connsiteY137" fmla="*/ 38100 h 1473200"/>
                  <a:gd name="connsiteX138" fmla="*/ 1841500 w 3632200"/>
                  <a:gd name="connsiteY138" fmla="*/ 44450 h 1473200"/>
                  <a:gd name="connsiteX139" fmla="*/ 1720850 w 3632200"/>
                  <a:gd name="connsiteY139" fmla="*/ 50800 h 1473200"/>
                  <a:gd name="connsiteX140" fmla="*/ 1701800 w 3632200"/>
                  <a:gd name="connsiteY140" fmla="*/ 57150 h 1473200"/>
                  <a:gd name="connsiteX141" fmla="*/ 1670050 w 3632200"/>
                  <a:gd name="connsiteY141" fmla="*/ 69850 h 1473200"/>
                  <a:gd name="connsiteX142" fmla="*/ 1606550 w 3632200"/>
                  <a:gd name="connsiteY142" fmla="*/ 76200 h 1473200"/>
                  <a:gd name="connsiteX143" fmla="*/ 1555750 w 3632200"/>
                  <a:gd name="connsiteY143" fmla="*/ 88900 h 1473200"/>
                  <a:gd name="connsiteX144" fmla="*/ 1536700 w 3632200"/>
                  <a:gd name="connsiteY144" fmla="*/ 95250 h 1473200"/>
                  <a:gd name="connsiteX145" fmla="*/ 1682750 w 3632200"/>
                  <a:gd name="connsiteY145" fmla="*/ 76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632200" h="1473200">
                    <a:moveTo>
                      <a:pt x="1682750" y="76200"/>
                    </a:moveTo>
                    <a:cubicBezTo>
                      <a:pt x="1696508" y="84667"/>
                      <a:pt x="1647176" y="121227"/>
                      <a:pt x="1619250" y="146050"/>
                    </a:cubicBezTo>
                    <a:cubicBezTo>
                      <a:pt x="1592309" y="169997"/>
                      <a:pt x="1567609" y="197355"/>
                      <a:pt x="1536700" y="215900"/>
                    </a:cubicBezTo>
                    <a:cubicBezTo>
                      <a:pt x="1504950" y="234950"/>
                      <a:pt x="1471580" y="251529"/>
                      <a:pt x="1441450" y="273050"/>
                    </a:cubicBezTo>
                    <a:cubicBezTo>
                      <a:pt x="1374868" y="320609"/>
                      <a:pt x="1421717" y="291927"/>
                      <a:pt x="1352550" y="323850"/>
                    </a:cubicBezTo>
                    <a:cubicBezTo>
                      <a:pt x="1339658" y="329800"/>
                      <a:pt x="1327794" y="338048"/>
                      <a:pt x="1314450" y="342900"/>
                    </a:cubicBezTo>
                    <a:cubicBezTo>
                      <a:pt x="1304307" y="346588"/>
                      <a:pt x="1293113" y="346410"/>
                      <a:pt x="1282700" y="349250"/>
                    </a:cubicBezTo>
                    <a:cubicBezTo>
                      <a:pt x="1269785" y="352772"/>
                      <a:pt x="1257300" y="357717"/>
                      <a:pt x="1244600" y="361950"/>
                    </a:cubicBezTo>
                    <a:cubicBezTo>
                      <a:pt x="1238250" y="368300"/>
                      <a:pt x="1233165" y="376240"/>
                      <a:pt x="1225550" y="381000"/>
                    </a:cubicBezTo>
                    <a:cubicBezTo>
                      <a:pt x="1099658" y="459682"/>
                      <a:pt x="1310369" y="306613"/>
                      <a:pt x="1155700" y="419100"/>
                    </a:cubicBezTo>
                    <a:cubicBezTo>
                      <a:pt x="1144739" y="427072"/>
                      <a:pt x="1134150" y="435575"/>
                      <a:pt x="1123950" y="444500"/>
                    </a:cubicBezTo>
                    <a:cubicBezTo>
                      <a:pt x="1117192" y="450414"/>
                      <a:pt x="1112208" y="458330"/>
                      <a:pt x="1104900" y="463550"/>
                    </a:cubicBezTo>
                    <a:cubicBezTo>
                      <a:pt x="1097197" y="469052"/>
                      <a:pt x="1086972" y="470438"/>
                      <a:pt x="1079500" y="476250"/>
                    </a:cubicBezTo>
                    <a:cubicBezTo>
                      <a:pt x="1067686" y="485439"/>
                      <a:pt x="1059176" y="498332"/>
                      <a:pt x="1047750" y="508000"/>
                    </a:cubicBezTo>
                    <a:cubicBezTo>
                      <a:pt x="1031592" y="521672"/>
                      <a:pt x="1011917" y="531133"/>
                      <a:pt x="996950" y="546100"/>
                    </a:cubicBezTo>
                    <a:cubicBezTo>
                      <a:pt x="990600" y="552450"/>
                      <a:pt x="985601" y="560530"/>
                      <a:pt x="977900" y="565150"/>
                    </a:cubicBezTo>
                    <a:cubicBezTo>
                      <a:pt x="964077" y="573444"/>
                      <a:pt x="948544" y="578540"/>
                      <a:pt x="933450" y="584200"/>
                    </a:cubicBezTo>
                    <a:cubicBezTo>
                      <a:pt x="870519" y="607799"/>
                      <a:pt x="893594" y="598701"/>
                      <a:pt x="844550" y="609600"/>
                    </a:cubicBezTo>
                    <a:cubicBezTo>
                      <a:pt x="836031" y="611493"/>
                      <a:pt x="827669" y="614057"/>
                      <a:pt x="819150" y="615950"/>
                    </a:cubicBezTo>
                    <a:cubicBezTo>
                      <a:pt x="808614" y="618291"/>
                      <a:pt x="797871" y="619682"/>
                      <a:pt x="787400" y="622300"/>
                    </a:cubicBezTo>
                    <a:cubicBezTo>
                      <a:pt x="780906" y="623923"/>
                      <a:pt x="775041" y="628453"/>
                      <a:pt x="768350" y="628650"/>
                    </a:cubicBezTo>
                    <a:cubicBezTo>
                      <a:pt x="630810" y="632695"/>
                      <a:pt x="493183" y="632883"/>
                      <a:pt x="355600" y="635000"/>
                    </a:cubicBezTo>
                    <a:cubicBezTo>
                      <a:pt x="319617" y="637117"/>
                      <a:pt x="283517" y="637763"/>
                      <a:pt x="247650" y="641350"/>
                    </a:cubicBezTo>
                    <a:cubicBezTo>
                      <a:pt x="240990" y="642016"/>
                      <a:pt x="234169" y="643987"/>
                      <a:pt x="228600" y="647700"/>
                    </a:cubicBezTo>
                    <a:cubicBezTo>
                      <a:pt x="214511" y="657092"/>
                      <a:pt x="187754" y="694037"/>
                      <a:pt x="184150" y="704850"/>
                    </a:cubicBezTo>
                    <a:cubicBezTo>
                      <a:pt x="182033" y="711200"/>
                      <a:pt x="181051" y="718049"/>
                      <a:pt x="177800" y="723900"/>
                    </a:cubicBezTo>
                    <a:lnTo>
                      <a:pt x="139700" y="781050"/>
                    </a:lnTo>
                    <a:cubicBezTo>
                      <a:pt x="118533" y="812800"/>
                      <a:pt x="133350" y="795867"/>
                      <a:pt x="88900" y="825500"/>
                    </a:cubicBezTo>
                    <a:lnTo>
                      <a:pt x="88900" y="825500"/>
                    </a:lnTo>
                    <a:cubicBezTo>
                      <a:pt x="76200" y="842433"/>
                      <a:pt x="65767" y="861333"/>
                      <a:pt x="50800" y="876300"/>
                    </a:cubicBezTo>
                    <a:cubicBezTo>
                      <a:pt x="44450" y="882650"/>
                      <a:pt x="37499" y="888451"/>
                      <a:pt x="31750" y="895350"/>
                    </a:cubicBezTo>
                    <a:cubicBezTo>
                      <a:pt x="9002" y="922647"/>
                      <a:pt x="27019" y="904811"/>
                      <a:pt x="12700" y="933450"/>
                    </a:cubicBezTo>
                    <a:cubicBezTo>
                      <a:pt x="9287" y="940276"/>
                      <a:pt x="4233" y="946150"/>
                      <a:pt x="0" y="952500"/>
                    </a:cubicBezTo>
                    <a:cubicBezTo>
                      <a:pt x="2117" y="984250"/>
                      <a:pt x="3184" y="1016087"/>
                      <a:pt x="6350" y="1047750"/>
                    </a:cubicBezTo>
                    <a:cubicBezTo>
                      <a:pt x="9620" y="1080453"/>
                      <a:pt x="12011" y="1072740"/>
                      <a:pt x="19050" y="1098550"/>
                    </a:cubicBezTo>
                    <a:cubicBezTo>
                      <a:pt x="20357" y="1103343"/>
                      <a:pt x="31222" y="1152924"/>
                      <a:pt x="38100" y="1168400"/>
                    </a:cubicBezTo>
                    <a:cubicBezTo>
                      <a:pt x="43867" y="1181375"/>
                      <a:pt x="48631" y="1195141"/>
                      <a:pt x="57150" y="1206500"/>
                    </a:cubicBezTo>
                    <a:cubicBezTo>
                      <a:pt x="61729" y="1212605"/>
                      <a:pt x="69574" y="1215414"/>
                      <a:pt x="76200" y="1219200"/>
                    </a:cubicBezTo>
                    <a:cubicBezTo>
                      <a:pt x="84419" y="1223896"/>
                      <a:pt x="93381" y="1227204"/>
                      <a:pt x="101600" y="1231900"/>
                    </a:cubicBezTo>
                    <a:cubicBezTo>
                      <a:pt x="108226" y="1235686"/>
                      <a:pt x="113504" y="1241920"/>
                      <a:pt x="120650" y="1244600"/>
                    </a:cubicBezTo>
                    <a:cubicBezTo>
                      <a:pt x="130756" y="1248390"/>
                      <a:pt x="141817" y="1248833"/>
                      <a:pt x="152400" y="1250950"/>
                    </a:cubicBezTo>
                    <a:cubicBezTo>
                      <a:pt x="191527" y="1277035"/>
                      <a:pt x="148273" y="1251691"/>
                      <a:pt x="203200" y="1270000"/>
                    </a:cubicBezTo>
                    <a:cubicBezTo>
                      <a:pt x="212180" y="1272993"/>
                      <a:pt x="219737" y="1279376"/>
                      <a:pt x="228600" y="1282700"/>
                    </a:cubicBezTo>
                    <a:cubicBezTo>
                      <a:pt x="241637" y="1287589"/>
                      <a:pt x="273680" y="1292383"/>
                      <a:pt x="285750" y="1295400"/>
                    </a:cubicBezTo>
                    <a:cubicBezTo>
                      <a:pt x="292244" y="1297023"/>
                      <a:pt x="298184" y="1300732"/>
                      <a:pt x="304800" y="1301750"/>
                    </a:cubicBezTo>
                    <a:cubicBezTo>
                      <a:pt x="325825" y="1304985"/>
                      <a:pt x="347133" y="1305983"/>
                      <a:pt x="368300" y="1308100"/>
                    </a:cubicBezTo>
                    <a:lnTo>
                      <a:pt x="1231900" y="1301750"/>
                    </a:lnTo>
                    <a:cubicBezTo>
                      <a:pt x="1238593" y="1301654"/>
                      <a:pt x="1244302" y="1296182"/>
                      <a:pt x="1250950" y="1295400"/>
                    </a:cubicBezTo>
                    <a:cubicBezTo>
                      <a:pt x="1280455" y="1291929"/>
                      <a:pt x="1310217" y="1291167"/>
                      <a:pt x="1339850" y="1289050"/>
                    </a:cubicBezTo>
                    <a:cubicBezTo>
                      <a:pt x="1360845" y="1290665"/>
                      <a:pt x="1432551" y="1289468"/>
                      <a:pt x="1460500" y="1308100"/>
                    </a:cubicBezTo>
                    <a:cubicBezTo>
                      <a:pt x="1479231" y="1320587"/>
                      <a:pt x="1483321" y="1321515"/>
                      <a:pt x="1498600" y="1339850"/>
                    </a:cubicBezTo>
                    <a:cubicBezTo>
                      <a:pt x="1503486" y="1345713"/>
                      <a:pt x="1505557" y="1353874"/>
                      <a:pt x="1511300" y="1358900"/>
                    </a:cubicBezTo>
                    <a:cubicBezTo>
                      <a:pt x="1522787" y="1368951"/>
                      <a:pt x="1537189" y="1375142"/>
                      <a:pt x="1549400" y="1384300"/>
                    </a:cubicBezTo>
                    <a:cubicBezTo>
                      <a:pt x="1560992" y="1392994"/>
                      <a:pt x="1603519" y="1425623"/>
                      <a:pt x="1612900" y="1428750"/>
                    </a:cubicBezTo>
                    <a:cubicBezTo>
                      <a:pt x="1619250" y="1430867"/>
                      <a:pt x="1625963" y="1432107"/>
                      <a:pt x="1631950" y="1435100"/>
                    </a:cubicBezTo>
                    <a:cubicBezTo>
                      <a:pt x="1638776" y="1438513"/>
                      <a:pt x="1644174" y="1444387"/>
                      <a:pt x="1651000" y="1447800"/>
                    </a:cubicBezTo>
                    <a:cubicBezTo>
                      <a:pt x="1661150" y="1452875"/>
                      <a:pt x="1685955" y="1457787"/>
                      <a:pt x="1695450" y="1460500"/>
                    </a:cubicBezTo>
                    <a:cubicBezTo>
                      <a:pt x="1741011" y="1473517"/>
                      <a:pt x="1681699" y="1460290"/>
                      <a:pt x="1746250" y="1473200"/>
                    </a:cubicBezTo>
                    <a:cubicBezTo>
                      <a:pt x="1803139" y="1470614"/>
                      <a:pt x="1866395" y="1473312"/>
                      <a:pt x="1924050" y="1460500"/>
                    </a:cubicBezTo>
                    <a:cubicBezTo>
                      <a:pt x="1930584" y="1459048"/>
                      <a:pt x="1936750" y="1456267"/>
                      <a:pt x="1943100" y="1454150"/>
                    </a:cubicBezTo>
                    <a:lnTo>
                      <a:pt x="1981200" y="1397000"/>
                    </a:lnTo>
                    <a:cubicBezTo>
                      <a:pt x="1985433" y="1390650"/>
                      <a:pt x="1991487" y="1385190"/>
                      <a:pt x="1993900" y="1377950"/>
                    </a:cubicBezTo>
                    <a:cubicBezTo>
                      <a:pt x="1996017" y="1371600"/>
                      <a:pt x="1996999" y="1364751"/>
                      <a:pt x="2000250" y="1358900"/>
                    </a:cubicBezTo>
                    <a:cubicBezTo>
                      <a:pt x="2007663" y="1345557"/>
                      <a:pt x="2017183" y="1333500"/>
                      <a:pt x="2025650" y="1320800"/>
                    </a:cubicBezTo>
                    <a:cubicBezTo>
                      <a:pt x="2029883" y="1314450"/>
                      <a:pt x="2035937" y="1308990"/>
                      <a:pt x="2038350" y="1301750"/>
                    </a:cubicBezTo>
                    <a:cubicBezTo>
                      <a:pt x="2040467" y="1295400"/>
                      <a:pt x="2041707" y="1288687"/>
                      <a:pt x="2044700" y="1282700"/>
                    </a:cubicBezTo>
                    <a:cubicBezTo>
                      <a:pt x="2048113" y="1275874"/>
                      <a:pt x="2054300" y="1270624"/>
                      <a:pt x="2057400" y="1263650"/>
                    </a:cubicBezTo>
                    <a:cubicBezTo>
                      <a:pt x="2062837" y="1251417"/>
                      <a:pt x="2062674" y="1236689"/>
                      <a:pt x="2070100" y="1225550"/>
                    </a:cubicBezTo>
                    <a:cubicBezTo>
                      <a:pt x="2074333" y="1219200"/>
                      <a:pt x="2079387" y="1213326"/>
                      <a:pt x="2082800" y="1206500"/>
                    </a:cubicBezTo>
                    <a:cubicBezTo>
                      <a:pt x="2085793" y="1200513"/>
                      <a:pt x="2084417" y="1192183"/>
                      <a:pt x="2089150" y="1187450"/>
                    </a:cubicBezTo>
                    <a:cubicBezTo>
                      <a:pt x="2092167" y="1184433"/>
                      <a:pt x="2133405" y="1174780"/>
                      <a:pt x="2133600" y="1174750"/>
                    </a:cubicBezTo>
                    <a:cubicBezTo>
                      <a:pt x="2166093" y="1169751"/>
                      <a:pt x="2238123" y="1164452"/>
                      <a:pt x="2266950" y="1162050"/>
                    </a:cubicBezTo>
                    <a:cubicBezTo>
                      <a:pt x="2275417" y="1159933"/>
                      <a:pt x="2283991" y="1158208"/>
                      <a:pt x="2292350" y="1155700"/>
                    </a:cubicBezTo>
                    <a:cubicBezTo>
                      <a:pt x="2305172" y="1151853"/>
                      <a:pt x="2317118" y="1144212"/>
                      <a:pt x="2330450" y="1143000"/>
                    </a:cubicBezTo>
                    <a:lnTo>
                      <a:pt x="2400300" y="1136650"/>
                    </a:lnTo>
                    <a:cubicBezTo>
                      <a:pt x="2408767" y="1134533"/>
                      <a:pt x="2417309" y="1132698"/>
                      <a:pt x="2425700" y="1130300"/>
                    </a:cubicBezTo>
                    <a:cubicBezTo>
                      <a:pt x="2432136" y="1128461"/>
                      <a:pt x="2438256" y="1125573"/>
                      <a:pt x="2444750" y="1123950"/>
                    </a:cubicBezTo>
                    <a:cubicBezTo>
                      <a:pt x="2497128" y="1110856"/>
                      <a:pt x="2456270" y="1124287"/>
                      <a:pt x="2501900" y="1111250"/>
                    </a:cubicBezTo>
                    <a:cubicBezTo>
                      <a:pt x="2508336" y="1109411"/>
                      <a:pt x="2514386" y="1106213"/>
                      <a:pt x="2520950" y="1104900"/>
                    </a:cubicBezTo>
                    <a:cubicBezTo>
                      <a:pt x="2535626" y="1101965"/>
                      <a:pt x="2550583" y="1100667"/>
                      <a:pt x="2565400" y="1098550"/>
                    </a:cubicBezTo>
                    <a:cubicBezTo>
                      <a:pt x="2599528" y="1075798"/>
                      <a:pt x="2584163" y="1081738"/>
                      <a:pt x="2647950" y="1079500"/>
                    </a:cubicBezTo>
                    <a:cubicBezTo>
                      <a:pt x="2747395" y="1076011"/>
                      <a:pt x="2846917" y="1075267"/>
                      <a:pt x="2946400" y="1073150"/>
                    </a:cubicBezTo>
                    <a:cubicBezTo>
                      <a:pt x="2973917" y="1071033"/>
                      <a:pt x="3001504" y="1069689"/>
                      <a:pt x="3028950" y="1066800"/>
                    </a:cubicBezTo>
                    <a:cubicBezTo>
                      <a:pt x="3041754" y="1065452"/>
                      <a:pt x="3054263" y="1061954"/>
                      <a:pt x="3067050" y="1060450"/>
                    </a:cubicBezTo>
                    <a:cubicBezTo>
                      <a:pt x="3090269" y="1057718"/>
                      <a:pt x="3113617" y="1056217"/>
                      <a:pt x="3136900" y="1054100"/>
                    </a:cubicBezTo>
                    <a:cubicBezTo>
                      <a:pt x="3175000" y="1058333"/>
                      <a:pt x="3213543" y="1059627"/>
                      <a:pt x="3251200" y="1066800"/>
                    </a:cubicBezTo>
                    <a:cubicBezTo>
                      <a:pt x="3273425" y="1071033"/>
                      <a:pt x="3285067" y="1107017"/>
                      <a:pt x="3295650" y="1117600"/>
                    </a:cubicBezTo>
                    <a:cubicBezTo>
                      <a:pt x="3302000" y="1123950"/>
                      <a:pt x="3308951" y="1129751"/>
                      <a:pt x="3314700" y="1136650"/>
                    </a:cubicBezTo>
                    <a:cubicBezTo>
                      <a:pt x="3332728" y="1158283"/>
                      <a:pt x="3323574" y="1158224"/>
                      <a:pt x="3346450" y="1181100"/>
                    </a:cubicBezTo>
                    <a:cubicBezTo>
                      <a:pt x="3361544" y="1196194"/>
                      <a:pt x="3384737" y="1200212"/>
                      <a:pt x="3403600" y="1206500"/>
                    </a:cubicBezTo>
                    <a:cubicBezTo>
                      <a:pt x="3432889" y="1216263"/>
                      <a:pt x="3416086" y="1211537"/>
                      <a:pt x="3454400" y="1219200"/>
                    </a:cubicBezTo>
                    <a:cubicBezTo>
                      <a:pt x="3467100" y="1217083"/>
                      <a:pt x="3479875" y="1215375"/>
                      <a:pt x="3492500" y="1212850"/>
                    </a:cubicBezTo>
                    <a:cubicBezTo>
                      <a:pt x="3501058" y="1211138"/>
                      <a:pt x="3509314" y="1208061"/>
                      <a:pt x="3517900" y="1206500"/>
                    </a:cubicBezTo>
                    <a:cubicBezTo>
                      <a:pt x="3532626" y="1203823"/>
                      <a:pt x="3547533" y="1202267"/>
                      <a:pt x="3562350" y="1200150"/>
                    </a:cubicBezTo>
                    <a:cubicBezTo>
                      <a:pt x="3568700" y="1193800"/>
                      <a:pt x="3576945" y="1188897"/>
                      <a:pt x="3581400" y="1181100"/>
                    </a:cubicBezTo>
                    <a:cubicBezTo>
                      <a:pt x="3585730" y="1173523"/>
                      <a:pt x="3585352" y="1164091"/>
                      <a:pt x="3587750" y="1155700"/>
                    </a:cubicBezTo>
                    <a:cubicBezTo>
                      <a:pt x="3589589" y="1149264"/>
                      <a:pt x="3591107" y="1142637"/>
                      <a:pt x="3594100" y="1136650"/>
                    </a:cubicBezTo>
                    <a:cubicBezTo>
                      <a:pt x="3597513" y="1129824"/>
                      <a:pt x="3603700" y="1124574"/>
                      <a:pt x="3606800" y="1117600"/>
                    </a:cubicBezTo>
                    <a:cubicBezTo>
                      <a:pt x="3618872" y="1090437"/>
                      <a:pt x="3618462" y="1079959"/>
                      <a:pt x="3625850" y="1054100"/>
                    </a:cubicBezTo>
                    <a:cubicBezTo>
                      <a:pt x="3627689" y="1047664"/>
                      <a:pt x="3630083" y="1041400"/>
                      <a:pt x="3632200" y="1035050"/>
                    </a:cubicBezTo>
                    <a:cubicBezTo>
                      <a:pt x="3630083" y="973667"/>
                      <a:pt x="3627830" y="912288"/>
                      <a:pt x="3625850" y="850900"/>
                    </a:cubicBezTo>
                    <a:cubicBezTo>
                      <a:pt x="3623597" y="781054"/>
                      <a:pt x="3623376" y="711124"/>
                      <a:pt x="3619500" y="641350"/>
                    </a:cubicBezTo>
                    <a:cubicBezTo>
                      <a:pt x="3619129" y="634667"/>
                      <a:pt x="3615073" y="628711"/>
                      <a:pt x="3613150" y="622300"/>
                    </a:cubicBezTo>
                    <a:cubicBezTo>
                      <a:pt x="3584669" y="527362"/>
                      <a:pt x="3615438" y="617056"/>
                      <a:pt x="3587750" y="552450"/>
                    </a:cubicBezTo>
                    <a:cubicBezTo>
                      <a:pt x="3578770" y="531496"/>
                      <a:pt x="3578470" y="505070"/>
                      <a:pt x="3562350" y="488950"/>
                    </a:cubicBezTo>
                    <a:cubicBezTo>
                      <a:pt x="3556000" y="482600"/>
                      <a:pt x="3548813" y="476989"/>
                      <a:pt x="3543300" y="469900"/>
                    </a:cubicBezTo>
                    <a:cubicBezTo>
                      <a:pt x="3533929" y="457852"/>
                      <a:pt x="3530600" y="440267"/>
                      <a:pt x="3517900" y="431800"/>
                    </a:cubicBezTo>
                    <a:cubicBezTo>
                      <a:pt x="3477110" y="404607"/>
                      <a:pt x="3522724" y="436815"/>
                      <a:pt x="3473450" y="393700"/>
                    </a:cubicBezTo>
                    <a:cubicBezTo>
                      <a:pt x="3467036" y="388088"/>
                      <a:pt x="3438762" y="367528"/>
                      <a:pt x="3429000" y="361950"/>
                    </a:cubicBezTo>
                    <a:cubicBezTo>
                      <a:pt x="3420781" y="357254"/>
                      <a:pt x="3411819" y="353946"/>
                      <a:pt x="3403600" y="349250"/>
                    </a:cubicBezTo>
                    <a:cubicBezTo>
                      <a:pt x="3353208" y="320455"/>
                      <a:pt x="3418034" y="355024"/>
                      <a:pt x="3365500" y="317500"/>
                    </a:cubicBezTo>
                    <a:cubicBezTo>
                      <a:pt x="3357797" y="311998"/>
                      <a:pt x="3348217" y="309670"/>
                      <a:pt x="3340100" y="304800"/>
                    </a:cubicBezTo>
                    <a:cubicBezTo>
                      <a:pt x="3327012" y="296947"/>
                      <a:pt x="3314700" y="287867"/>
                      <a:pt x="3302000" y="279400"/>
                    </a:cubicBezTo>
                    <a:lnTo>
                      <a:pt x="3263900" y="254000"/>
                    </a:lnTo>
                    <a:cubicBezTo>
                      <a:pt x="3257550" y="249767"/>
                      <a:pt x="3251676" y="244713"/>
                      <a:pt x="3244850" y="241300"/>
                    </a:cubicBezTo>
                    <a:cubicBezTo>
                      <a:pt x="3236383" y="237067"/>
                      <a:pt x="3227669" y="233296"/>
                      <a:pt x="3219450" y="228600"/>
                    </a:cubicBezTo>
                    <a:cubicBezTo>
                      <a:pt x="3185342" y="209110"/>
                      <a:pt x="3216719" y="219980"/>
                      <a:pt x="3175000" y="209550"/>
                    </a:cubicBezTo>
                    <a:cubicBezTo>
                      <a:pt x="3168650" y="205317"/>
                      <a:pt x="3162776" y="200263"/>
                      <a:pt x="3155950" y="196850"/>
                    </a:cubicBezTo>
                    <a:cubicBezTo>
                      <a:pt x="3149963" y="193857"/>
                      <a:pt x="3143052" y="193137"/>
                      <a:pt x="3136900" y="190500"/>
                    </a:cubicBezTo>
                    <a:cubicBezTo>
                      <a:pt x="3128199" y="186771"/>
                      <a:pt x="3119719" y="182496"/>
                      <a:pt x="3111500" y="177800"/>
                    </a:cubicBezTo>
                    <a:cubicBezTo>
                      <a:pt x="3104874" y="174014"/>
                      <a:pt x="3099076" y="168886"/>
                      <a:pt x="3092450" y="165100"/>
                    </a:cubicBezTo>
                    <a:cubicBezTo>
                      <a:pt x="3050329" y="141031"/>
                      <a:pt x="3083620" y="161316"/>
                      <a:pt x="3048000" y="146050"/>
                    </a:cubicBezTo>
                    <a:cubicBezTo>
                      <a:pt x="3001512" y="126126"/>
                      <a:pt x="3044029" y="138707"/>
                      <a:pt x="2997200" y="127000"/>
                    </a:cubicBezTo>
                    <a:cubicBezTo>
                      <a:pt x="2942605" y="90604"/>
                      <a:pt x="3011680" y="134240"/>
                      <a:pt x="2959100" y="107950"/>
                    </a:cubicBezTo>
                    <a:cubicBezTo>
                      <a:pt x="2952274" y="104537"/>
                      <a:pt x="2946876" y="98663"/>
                      <a:pt x="2940050" y="95250"/>
                    </a:cubicBezTo>
                    <a:cubicBezTo>
                      <a:pt x="2934063" y="92257"/>
                      <a:pt x="2926987" y="91893"/>
                      <a:pt x="2921000" y="88900"/>
                    </a:cubicBezTo>
                    <a:cubicBezTo>
                      <a:pt x="2889960" y="73380"/>
                      <a:pt x="2914822" y="77830"/>
                      <a:pt x="2882900" y="69850"/>
                    </a:cubicBezTo>
                    <a:cubicBezTo>
                      <a:pt x="2856072" y="63143"/>
                      <a:pt x="2834657" y="61451"/>
                      <a:pt x="2806700" y="57150"/>
                    </a:cubicBezTo>
                    <a:cubicBezTo>
                      <a:pt x="2793975" y="55192"/>
                      <a:pt x="2781225" y="53325"/>
                      <a:pt x="2768600" y="50800"/>
                    </a:cubicBezTo>
                    <a:cubicBezTo>
                      <a:pt x="2760042" y="49088"/>
                      <a:pt x="2751909" y="45012"/>
                      <a:pt x="2743200" y="44450"/>
                    </a:cubicBezTo>
                    <a:cubicBezTo>
                      <a:pt x="2686129" y="40768"/>
                      <a:pt x="2628900" y="40217"/>
                      <a:pt x="2571750" y="38100"/>
                    </a:cubicBezTo>
                    <a:cubicBezTo>
                      <a:pt x="2561167" y="35983"/>
                      <a:pt x="2550536" y="34091"/>
                      <a:pt x="2540000" y="31750"/>
                    </a:cubicBezTo>
                    <a:cubicBezTo>
                      <a:pt x="2510332" y="25157"/>
                      <a:pt x="2505658" y="20825"/>
                      <a:pt x="2470150" y="19050"/>
                    </a:cubicBezTo>
                    <a:cubicBezTo>
                      <a:pt x="2400355" y="15560"/>
                      <a:pt x="2330450" y="14817"/>
                      <a:pt x="2260600" y="12700"/>
                    </a:cubicBezTo>
                    <a:cubicBezTo>
                      <a:pt x="2237317" y="10583"/>
                      <a:pt x="2213924" y="9440"/>
                      <a:pt x="2190750" y="6350"/>
                    </a:cubicBezTo>
                    <a:cubicBezTo>
                      <a:pt x="2182099" y="5197"/>
                      <a:pt x="2174077" y="0"/>
                      <a:pt x="2165350" y="0"/>
                    </a:cubicBezTo>
                    <a:cubicBezTo>
                      <a:pt x="2097692" y="0"/>
                      <a:pt x="2034951" y="6659"/>
                      <a:pt x="1968500" y="12700"/>
                    </a:cubicBezTo>
                    <a:cubicBezTo>
                      <a:pt x="1933407" y="19719"/>
                      <a:pt x="1893052" y="27266"/>
                      <a:pt x="1860550" y="38100"/>
                    </a:cubicBezTo>
                    <a:cubicBezTo>
                      <a:pt x="1854200" y="40217"/>
                      <a:pt x="1848166" y="43844"/>
                      <a:pt x="1841500" y="44450"/>
                    </a:cubicBezTo>
                    <a:cubicBezTo>
                      <a:pt x="1801393" y="48096"/>
                      <a:pt x="1761067" y="48683"/>
                      <a:pt x="1720850" y="50800"/>
                    </a:cubicBezTo>
                    <a:cubicBezTo>
                      <a:pt x="1714500" y="52917"/>
                      <a:pt x="1708067" y="54800"/>
                      <a:pt x="1701800" y="57150"/>
                    </a:cubicBezTo>
                    <a:cubicBezTo>
                      <a:pt x="1691127" y="61152"/>
                      <a:pt x="1681227" y="67615"/>
                      <a:pt x="1670050" y="69850"/>
                    </a:cubicBezTo>
                    <a:cubicBezTo>
                      <a:pt x="1649191" y="74022"/>
                      <a:pt x="1627717" y="74083"/>
                      <a:pt x="1606550" y="76200"/>
                    </a:cubicBezTo>
                    <a:cubicBezTo>
                      <a:pt x="1589617" y="80433"/>
                      <a:pt x="1572309" y="83380"/>
                      <a:pt x="1555750" y="88900"/>
                    </a:cubicBezTo>
                    <a:cubicBezTo>
                      <a:pt x="1549400" y="91017"/>
                      <a:pt x="1530012" y="94971"/>
                      <a:pt x="1536700" y="95250"/>
                    </a:cubicBezTo>
                    <a:cubicBezTo>
                      <a:pt x="1593800" y="97629"/>
                      <a:pt x="1668992" y="67733"/>
                      <a:pt x="1682750" y="76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148D1F4F-E849-4679-B628-9582543E219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8063" y="3233826"/>
                <a:ext cx="5014788" cy="2823326"/>
              </a:xfrm>
              <a:prstGeom prst="rect">
                <a:avLst/>
              </a:prstGeom>
            </p:spPr>
          </p:pic>
        </p:grpSp>
        <p:grpSp>
          <p:nvGrpSpPr>
            <p:cNvPr id="12" name="Group 11">
              <a:extLst>
                <a:ext uri="{FF2B5EF4-FFF2-40B4-BE49-F238E27FC236}">
                  <a16:creationId xmlns:a16="http://schemas.microsoft.com/office/drawing/2014/main" id="{F4B6265D-7DA2-41D8-AB52-60C31C41CF60}"/>
                </a:ext>
              </a:extLst>
            </p:cNvPr>
            <p:cNvGrpSpPr/>
            <p:nvPr/>
          </p:nvGrpSpPr>
          <p:grpSpPr>
            <a:xfrm>
              <a:off x="2811179" y="3961331"/>
              <a:ext cx="3048000" cy="1655064"/>
              <a:chOff x="10917021" y="336089"/>
              <a:chExt cx="3048000" cy="1655064"/>
            </a:xfrm>
          </p:grpSpPr>
          <p:sp>
            <p:nvSpPr>
              <p:cNvPr id="11" name="Freeform: Shape 10">
                <a:extLst>
                  <a:ext uri="{FF2B5EF4-FFF2-40B4-BE49-F238E27FC236}">
                    <a16:creationId xmlns:a16="http://schemas.microsoft.com/office/drawing/2014/main" id="{E23ED904-CB6F-4B96-90E0-336C690C33D5}"/>
                  </a:ext>
                </a:extLst>
              </p:cNvPr>
              <p:cNvSpPr/>
              <p:nvPr/>
            </p:nvSpPr>
            <p:spPr>
              <a:xfrm>
                <a:off x="11320478" y="779764"/>
                <a:ext cx="2197652" cy="790984"/>
              </a:xfrm>
              <a:custGeom>
                <a:avLst/>
                <a:gdLst>
                  <a:gd name="connsiteX0" fmla="*/ 897701 w 2197652"/>
                  <a:gd name="connsiteY0" fmla="*/ 17249 h 830672"/>
                  <a:gd name="connsiteX1" fmla="*/ 869652 w 2197652"/>
                  <a:gd name="connsiteY1" fmla="*/ 39688 h 830672"/>
                  <a:gd name="connsiteX2" fmla="*/ 852823 w 2197652"/>
                  <a:gd name="connsiteY2" fmla="*/ 45298 h 830672"/>
                  <a:gd name="connsiteX3" fmla="*/ 824774 w 2197652"/>
                  <a:gd name="connsiteY3" fmla="*/ 78957 h 830672"/>
                  <a:gd name="connsiteX4" fmla="*/ 807944 w 2197652"/>
                  <a:gd name="connsiteY4" fmla="*/ 90177 h 830672"/>
                  <a:gd name="connsiteX5" fmla="*/ 785505 w 2197652"/>
                  <a:gd name="connsiteY5" fmla="*/ 118226 h 830672"/>
                  <a:gd name="connsiteX6" fmla="*/ 751846 w 2197652"/>
                  <a:gd name="connsiteY6" fmla="*/ 140665 h 830672"/>
                  <a:gd name="connsiteX7" fmla="*/ 723797 w 2197652"/>
                  <a:gd name="connsiteY7" fmla="*/ 163104 h 830672"/>
                  <a:gd name="connsiteX8" fmla="*/ 690138 w 2197652"/>
                  <a:gd name="connsiteY8" fmla="*/ 185544 h 830672"/>
                  <a:gd name="connsiteX9" fmla="*/ 678918 w 2197652"/>
                  <a:gd name="connsiteY9" fmla="*/ 202373 h 830672"/>
                  <a:gd name="connsiteX10" fmla="*/ 628430 w 2197652"/>
                  <a:gd name="connsiteY10" fmla="*/ 230422 h 830672"/>
                  <a:gd name="connsiteX11" fmla="*/ 611601 w 2197652"/>
                  <a:gd name="connsiteY11" fmla="*/ 241642 h 830672"/>
                  <a:gd name="connsiteX12" fmla="*/ 577942 w 2197652"/>
                  <a:gd name="connsiteY12" fmla="*/ 252861 h 830672"/>
                  <a:gd name="connsiteX13" fmla="*/ 561112 w 2197652"/>
                  <a:gd name="connsiteY13" fmla="*/ 258471 h 830672"/>
                  <a:gd name="connsiteX14" fmla="*/ 375988 w 2197652"/>
                  <a:gd name="connsiteY14" fmla="*/ 269691 h 830672"/>
                  <a:gd name="connsiteX15" fmla="*/ 303061 w 2197652"/>
                  <a:gd name="connsiteY15" fmla="*/ 280911 h 830672"/>
                  <a:gd name="connsiteX16" fmla="*/ 286231 w 2197652"/>
                  <a:gd name="connsiteY16" fmla="*/ 286520 h 830672"/>
                  <a:gd name="connsiteX17" fmla="*/ 241353 w 2197652"/>
                  <a:gd name="connsiteY17" fmla="*/ 297740 h 830672"/>
                  <a:gd name="connsiteX18" fmla="*/ 224523 w 2197652"/>
                  <a:gd name="connsiteY18" fmla="*/ 303350 h 830672"/>
                  <a:gd name="connsiteX19" fmla="*/ 190864 w 2197652"/>
                  <a:gd name="connsiteY19" fmla="*/ 320179 h 830672"/>
                  <a:gd name="connsiteX20" fmla="*/ 140376 w 2197652"/>
                  <a:gd name="connsiteY20" fmla="*/ 348228 h 830672"/>
                  <a:gd name="connsiteX21" fmla="*/ 123547 w 2197652"/>
                  <a:gd name="connsiteY21" fmla="*/ 365058 h 830672"/>
                  <a:gd name="connsiteX22" fmla="*/ 106717 w 2197652"/>
                  <a:gd name="connsiteY22" fmla="*/ 370668 h 830672"/>
                  <a:gd name="connsiteX23" fmla="*/ 78668 w 2197652"/>
                  <a:gd name="connsiteY23" fmla="*/ 393107 h 830672"/>
                  <a:gd name="connsiteX24" fmla="*/ 50619 w 2197652"/>
                  <a:gd name="connsiteY24" fmla="*/ 421156 h 830672"/>
                  <a:gd name="connsiteX25" fmla="*/ 39399 w 2197652"/>
                  <a:gd name="connsiteY25" fmla="*/ 437985 h 830672"/>
                  <a:gd name="connsiteX26" fmla="*/ 11350 w 2197652"/>
                  <a:gd name="connsiteY26" fmla="*/ 471644 h 830672"/>
                  <a:gd name="connsiteX27" fmla="*/ 131 w 2197652"/>
                  <a:gd name="connsiteY27" fmla="*/ 505303 h 830672"/>
                  <a:gd name="connsiteX28" fmla="*/ 11350 w 2197652"/>
                  <a:gd name="connsiteY28" fmla="*/ 578231 h 830672"/>
                  <a:gd name="connsiteX29" fmla="*/ 33789 w 2197652"/>
                  <a:gd name="connsiteY29" fmla="*/ 623109 h 830672"/>
                  <a:gd name="connsiteX30" fmla="*/ 61839 w 2197652"/>
                  <a:gd name="connsiteY30" fmla="*/ 662378 h 830672"/>
                  <a:gd name="connsiteX31" fmla="*/ 84278 w 2197652"/>
                  <a:gd name="connsiteY31" fmla="*/ 718476 h 830672"/>
                  <a:gd name="connsiteX32" fmla="*/ 101107 w 2197652"/>
                  <a:gd name="connsiteY32" fmla="*/ 729696 h 830672"/>
                  <a:gd name="connsiteX33" fmla="*/ 134766 w 2197652"/>
                  <a:gd name="connsiteY33" fmla="*/ 740915 h 830672"/>
                  <a:gd name="connsiteX34" fmla="*/ 151596 w 2197652"/>
                  <a:gd name="connsiteY34" fmla="*/ 746525 h 830672"/>
                  <a:gd name="connsiteX35" fmla="*/ 168425 w 2197652"/>
                  <a:gd name="connsiteY35" fmla="*/ 752135 h 830672"/>
                  <a:gd name="connsiteX36" fmla="*/ 892091 w 2197652"/>
                  <a:gd name="connsiteY36" fmla="*/ 757745 h 830672"/>
                  <a:gd name="connsiteX37" fmla="*/ 920140 w 2197652"/>
                  <a:gd name="connsiteY37" fmla="*/ 763355 h 830672"/>
                  <a:gd name="connsiteX38" fmla="*/ 1037947 w 2197652"/>
                  <a:gd name="connsiteY38" fmla="*/ 774574 h 830672"/>
                  <a:gd name="connsiteX39" fmla="*/ 1049166 w 2197652"/>
                  <a:gd name="connsiteY39" fmla="*/ 791404 h 830672"/>
                  <a:gd name="connsiteX40" fmla="*/ 1082825 w 2197652"/>
                  <a:gd name="connsiteY40" fmla="*/ 819453 h 830672"/>
                  <a:gd name="connsiteX41" fmla="*/ 1116484 w 2197652"/>
                  <a:gd name="connsiteY41" fmla="*/ 830672 h 830672"/>
                  <a:gd name="connsiteX42" fmla="*/ 1183802 w 2197652"/>
                  <a:gd name="connsiteY42" fmla="*/ 825063 h 830672"/>
                  <a:gd name="connsiteX43" fmla="*/ 1200631 w 2197652"/>
                  <a:gd name="connsiteY43" fmla="*/ 819453 h 830672"/>
                  <a:gd name="connsiteX44" fmla="*/ 1211851 w 2197652"/>
                  <a:gd name="connsiteY44" fmla="*/ 802623 h 830672"/>
                  <a:gd name="connsiteX45" fmla="*/ 1228680 w 2197652"/>
                  <a:gd name="connsiteY45" fmla="*/ 791404 h 830672"/>
                  <a:gd name="connsiteX46" fmla="*/ 1251120 w 2197652"/>
                  <a:gd name="connsiteY46" fmla="*/ 757745 h 830672"/>
                  <a:gd name="connsiteX47" fmla="*/ 1262339 w 2197652"/>
                  <a:gd name="connsiteY47" fmla="*/ 740915 h 830672"/>
                  <a:gd name="connsiteX48" fmla="*/ 1295998 w 2197652"/>
                  <a:gd name="connsiteY48" fmla="*/ 729696 h 830672"/>
                  <a:gd name="connsiteX49" fmla="*/ 1514781 w 2197652"/>
                  <a:gd name="connsiteY49" fmla="*/ 718476 h 830672"/>
                  <a:gd name="connsiteX50" fmla="*/ 1565269 w 2197652"/>
                  <a:gd name="connsiteY50" fmla="*/ 707257 h 830672"/>
                  <a:gd name="connsiteX51" fmla="*/ 1582099 w 2197652"/>
                  <a:gd name="connsiteY51" fmla="*/ 701647 h 830672"/>
                  <a:gd name="connsiteX52" fmla="*/ 1643807 w 2197652"/>
                  <a:gd name="connsiteY52" fmla="*/ 690427 h 830672"/>
                  <a:gd name="connsiteX53" fmla="*/ 1666246 w 2197652"/>
                  <a:gd name="connsiteY53" fmla="*/ 684817 h 830672"/>
                  <a:gd name="connsiteX54" fmla="*/ 1716734 w 2197652"/>
                  <a:gd name="connsiteY54" fmla="*/ 679207 h 830672"/>
                  <a:gd name="connsiteX55" fmla="*/ 1750393 w 2197652"/>
                  <a:gd name="connsiteY55" fmla="*/ 673598 h 830672"/>
                  <a:gd name="connsiteX56" fmla="*/ 1795272 w 2197652"/>
                  <a:gd name="connsiteY56" fmla="*/ 667988 h 830672"/>
                  <a:gd name="connsiteX57" fmla="*/ 1812101 w 2197652"/>
                  <a:gd name="connsiteY57" fmla="*/ 662378 h 830672"/>
                  <a:gd name="connsiteX58" fmla="*/ 2008445 w 2197652"/>
                  <a:gd name="connsiteY58" fmla="*/ 662378 h 830672"/>
                  <a:gd name="connsiteX59" fmla="*/ 2042104 w 2197652"/>
                  <a:gd name="connsiteY59" fmla="*/ 684817 h 830672"/>
                  <a:gd name="connsiteX60" fmla="*/ 2058933 w 2197652"/>
                  <a:gd name="connsiteY60" fmla="*/ 696037 h 830672"/>
                  <a:gd name="connsiteX61" fmla="*/ 2070153 w 2197652"/>
                  <a:gd name="connsiteY61" fmla="*/ 712866 h 830672"/>
                  <a:gd name="connsiteX62" fmla="*/ 2109421 w 2197652"/>
                  <a:gd name="connsiteY62" fmla="*/ 712866 h 830672"/>
                  <a:gd name="connsiteX63" fmla="*/ 2126251 w 2197652"/>
                  <a:gd name="connsiteY63" fmla="*/ 696037 h 830672"/>
                  <a:gd name="connsiteX64" fmla="*/ 2143080 w 2197652"/>
                  <a:gd name="connsiteY64" fmla="*/ 684817 h 830672"/>
                  <a:gd name="connsiteX65" fmla="*/ 2154300 w 2197652"/>
                  <a:gd name="connsiteY65" fmla="*/ 645549 h 830672"/>
                  <a:gd name="connsiteX66" fmla="*/ 2159910 w 2197652"/>
                  <a:gd name="connsiteY66" fmla="*/ 628719 h 830672"/>
                  <a:gd name="connsiteX67" fmla="*/ 2176739 w 2197652"/>
                  <a:gd name="connsiteY67" fmla="*/ 561401 h 830672"/>
                  <a:gd name="connsiteX68" fmla="*/ 2187959 w 2197652"/>
                  <a:gd name="connsiteY68" fmla="*/ 544572 h 830672"/>
                  <a:gd name="connsiteX69" fmla="*/ 2187959 w 2197652"/>
                  <a:gd name="connsiteY69" fmla="*/ 421156 h 830672"/>
                  <a:gd name="connsiteX70" fmla="*/ 2176739 w 2197652"/>
                  <a:gd name="connsiteY70" fmla="*/ 381887 h 830672"/>
                  <a:gd name="connsiteX71" fmla="*/ 2154300 w 2197652"/>
                  <a:gd name="connsiteY71" fmla="*/ 342618 h 830672"/>
                  <a:gd name="connsiteX72" fmla="*/ 2148690 w 2197652"/>
                  <a:gd name="connsiteY72" fmla="*/ 325789 h 830672"/>
                  <a:gd name="connsiteX73" fmla="*/ 2126251 w 2197652"/>
                  <a:gd name="connsiteY73" fmla="*/ 292130 h 830672"/>
                  <a:gd name="connsiteX74" fmla="*/ 2098202 w 2197652"/>
                  <a:gd name="connsiteY74" fmla="*/ 252861 h 830672"/>
                  <a:gd name="connsiteX75" fmla="*/ 2081372 w 2197652"/>
                  <a:gd name="connsiteY75" fmla="*/ 236032 h 830672"/>
                  <a:gd name="connsiteX76" fmla="*/ 2070153 w 2197652"/>
                  <a:gd name="connsiteY76" fmla="*/ 219203 h 830672"/>
                  <a:gd name="connsiteX77" fmla="*/ 2047713 w 2197652"/>
                  <a:gd name="connsiteY77" fmla="*/ 196763 h 830672"/>
                  <a:gd name="connsiteX78" fmla="*/ 2030884 w 2197652"/>
                  <a:gd name="connsiteY78" fmla="*/ 174324 h 830672"/>
                  <a:gd name="connsiteX79" fmla="*/ 2014055 w 2197652"/>
                  <a:gd name="connsiteY79" fmla="*/ 157495 h 830672"/>
                  <a:gd name="connsiteX80" fmla="*/ 1991615 w 2197652"/>
                  <a:gd name="connsiteY80" fmla="*/ 123836 h 830672"/>
                  <a:gd name="connsiteX81" fmla="*/ 1941127 w 2197652"/>
                  <a:gd name="connsiteY81" fmla="*/ 95787 h 830672"/>
                  <a:gd name="connsiteX82" fmla="*/ 1924297 w 2197652"/>
                  <a:gd name="connsiteY82" fmla="*/ 84567 h 830672"/>
                  <a:gd name="connsiteX83" fmla="*/ 1885029 w 2197652"/>
                  <a:gd name="connsiteY83" fmla="*/ 73347 h 830672"/>
                  <a:gd name="connsiteX84" fmla="*/ 1868199 w 2197652"/>
                  <a:gd name="connsiteY84" fmla="*/ 62128 h 830672"/>
                  <a:gd name="connsiteX85" fmla="*/ 1834540 w 2197652"/>
                  <a:gd name="connsiteY85" fmla="*/ 50908 h 830672"/>
                  <a:gd name="connsiteX86" fmla="*/ 1800882 w 2197652"/>
                  <a:gd name="connsiteY86" fmla="*/ 39688 h 830672"/>
                  <a:gd name="connsiteX87" fmla="*/ 1784052 w 2197652"/>
                  <a:gd name="connsiteY87" fmla="*/ 34079 h 830672"/>
                  <a:gd name="connsiteX88" fmla="*/ 1767223 w 2197652"/>
                  <a:gd name="connsiteY88" fmla="*/ 22859 h 830672"/>
                  <a:gd name="connsiteX89" fmla="*/ 1671856 w 2197652"/>
                  <a:gd name="connsiteY89" fmla="*/ 11639 h 830672"/>
                  <a:gd name="connsiteX90" fmla="*/ 1520391 w 2197652"/>
                  <a:gd name="connsiteY90" fmla="*/ 420 h 830672"/>
                  <a:gd name="connsiteX91" fmla="*/ 914531 w 2197652"/>
                  <a:gd name="connsiteY91" fmla="*/ 6030 h 830672"/>
                  <a:gd name="connsiteX92" fmla="*/ 897701 w 2197652"/>
                  <a:gd name="connsiteY92" fmla="*/ 17249 h 83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97652" h="830672">
                    <a:moveTo>
                      <a:pt x="897701" y="17249"/>
                    </a:moveTo>
                    <a:cubicBezTo>
                      <a:pt x="888351" y="24729"/>
                      <a:pt x="879805" y="33342"/>
                      <a:pt x="869652" y="39688"/>
                    </a:cubicBezTo>
                    <a:cubicBezTo>
                      <a:pt x="864638" y="42822"/>
                      <a:pt x="857743" y="42018"/>
                      <a:pt x="852823" y="45298"/>
                    </a:cubicBezTo>
                    <a:cubicBezTo>
                      <a:pt x="825247" y="63682"/>
                      <a:pt x="845474" y="58257"/>
                      <a:pt x="824774" y="78957"/>
                    </a:cubicBezTo>
                    <a:cubicBezTo>
                      <a:pt x="820006" y="83725"/>
                      <a:pt x="812712" y="85409"/>
                      <a:pt x="807944" y="90177"/>
                    </a:cubicBezTo>
                    <a:cubicBezTo>
                      <a:pt x="799478" y="98643"/>
                      <a:pt x="794405" y="110216"/>
                      <a:pt x="785505" y="118226"/>
                    </a:cubicBezTo>
                    <a:cubicBezTo>
                      <a:pt x="775482" y="127247"/>
                      <a:pt x="751846" y="140665"/>
                      <a:pt x="751846" y="140665"/>
                    </a:cubicBezTo>
                    <a:cubicBezTo>
                      <a:pt x="731114" y="171764"/>
                      <a:pt x="752488" y="147164"/>
                      <a:pt x="723797" y="163104"/>
                    </a:cubicBezTo>
                    <a:cubicBezTo>
                      <a:pt x="712009" y="169653"/>
                      <a:pt x="690138" y="185544"/>
                      <a:pt x="690138" y="185544"/>
                    </a:cubicBezTo>
                    <a:cubicBezTo>
                      <a:pt x="686398" y="191154"/>
                      <a:pt x="683992" y="197933"/>
                      <a:pt x="678918" y="202373"/>
                    </a:cubicBezTo>
                    <a:cubicBezTo>
                      <a:pt x="631746" y="243648"/>
                      <a:pt x="661820" y="213726"/>
                      <a:pt x="628430" y="230422"/>
                    </a:cubicBezTo>
                    <a:cubicBezTo>
                      <a:pt x="622400" y="233437"/>
                      <a:pt x="617762" y="238904"/>
                      <a:pt x="611601" y="241642"/>
                    </a:cubicBezTo>
                    <a:cubicBezTo>
                      <a:pt x="600794" y="246445"/>
                      <a:pt x="589162" y="249121"/>
                      <a:pt x="577942" y="252861"/>
                    </a:cubicBezTo>
                    <a:lnTo>
                      <a:pt x="561112" y="258471"/>
                    </a:lnTo>
                    <a:cubicBezTo>
                      <a:pt x="491032" y="281832"/>
                      <a:pt x="550215" y="263883"/>
                      <a:pt x="375988" y="269691"/>
                    </a:cubicBezTo>
                    <a:cubicBezTo>
                      <a:pt x="348730" y="273098"/>
                      <a:pt x="328765" y="274485"/>
                      <a:pt x="303061" y="280911"/>
                    </a:cubicBezTo>
                    <a:cubicBezTo>
                      <a:pt x="297324" y="282345"/>
                      <a:pt x="291936" y="284964"/>
                      <a:pt x="286231" y="286520"/>
                    </a:cubicBezTo>
                    <a:cubicBezTo>
                      <a:pt x="271355" y="290577"/>
                      <a:pt x="255981" y="292864"/>
                      <a:pt x="241353" y="297740"/>
                    </a:cubicBezTo>
                    <a:cubicBezTo>
                      <a:pt x="235743" y="299610"/>
                      <a:pt x="229812" y="300705"/>
                      <a:pt x="224523" y="303350"/>
                    </a:cubicBezTo>
                    <a:cubicBezTo>
                      <a:pt x="181023" y="325099"/>
                      <a:pt x="233168" y="306078"/>
                      <a:pt x="190864" y="320179"/>
                    </a:cubicBezTo>
                    <a:cubicBezTo>
                      <a:pt x="152285" y="345898"/>
                      <a:pt x="169997" y="338354"/>
                      <a:pt x="140376" y="348228"/>
                    </a:cubicBezTo>
                    <a:cubicBezTo>
                      <a:pt x="134766" y="353838"/>
                      <a:pt x="130148" y="360657"/>
                      <a:pt x="123547" y="365058"/>
                    </a:cubicBezTo>
                    <a:cubicBezTo>
                      <a:pt x="118627" y="368338"/>
                      <a:pt x="111335" y="366974"/>
                      <a:pt x="106717" y="370668"/>
                    </a:cubicBezTo>
                    <a:cubicBezTo>
                      <a:pt x="70466" y="399668"/>
                      <a:pt x="120970" y="379006"/>
                      <a:pt x="78668" y="393107"/>
                    </a:cubicBezTo>
                    <a:cubicBezTo>
                      <a:pt x="48748" y="437984"/>
                      <a:pt x="88018" y="383757"/>
                      <a:pt x="50619" y="421156"/>
                    </a:cubicBezTo>
                    <a:cubicBezTo>
                      <a:pt x="45852" y="425923"/>
                      <a:pt x="43715" y="432806"/>
                      <a:pt x="39399" y="437985"/>
                    </a:cubicBezTo>
                    <a:cubicBezTo>
                      <a:pt x="3404" y="481179"/>
                      <a:pt x="39207" y="429861"/>
                      <a:pt x="11350" y="471644"/>
                    </a:cubicBezTo>
                    <a:cubicBezTo>
                      <a:pt x="7610" y="482864"/>
                      <a:pt x="-1175" y="493549"/>
                      <a:pt x="131" y="505303"/>
                    </a:cubicBezTo>
                    <a:cubicBezTo>
                      <a:pt x="1419" y="516897"/>
                      <a:pt x="3988" y="560563"/>
                      <a:pt x="11350" y="578231"/>
                    </a:cubicBezTo>
                    <a:cubicBezTo>
                      <a:pt x="17783" y="593670"/>
                      <a:pt x="23754" y="609729"/>
                      <a:pt x="33789" y="623109"/>
                    </a:cubicBezTo>
                    <a:cubicBezTo>
                      <a:pt x="54664" y="650943"/>
                      <a:pt x="45432" y="637769"/>
                      <a:pt x="61839" y="662378"/>
                    </a:cubicBezTo>
                    <a:cubicBezTo>
                      <a:pt x="66572" y="681311"/>
                      <a:pt x="69663" y="703861"/>
                      <a:pt x="84278" y="718476"/>
                    </a:cubicBezTo>
                    <a:cubicBezTo>
                      <a:pt x="89045" y="723243"/>
                      <a:pt x="94946" y="726958"/>
                      <a:pt x="101107" y="729696"/>
                    </a:cubicBezTo>
                    <a:cubicBezTo>
                      <a:pt x="111914" y="734499"/>
                      <a:pt x="123546" y="737175"/>
                      <a:pt x="134766" y="740915"/>
                    </a:cubicBezTo>
                    <a:lnTo>
                      <a:pt x="151596" y="746525"/>
                    </a:lnTo>
                    <a:cubicBezTo>
                      <a:pt x="157206" y="748395"/>
                      <a:pt x="162512" y="752089"/>
                      <a:pt x="168425" y="752135"/>
                    </a:cubicBezTo>
                    <a:lnTo>
                      <a:pt x="892091" y="757745"/>
                    </a:lnTo>
                    <a:cubicBezTo>
                      <a:pt x="901441" y="759615"/>
                      <a:pt x="910641" y="762529"/>
                      <a:pt x="920140" y="763355"/>
                    </a:cubicBezTo>
                    <a:lnTo>
                      <a:pt x="1037947" y="774574"/>
                    </a:lnTo>
                    <a:cubicBezTo>
                      <a:pt x="1041687" y="780184"/>
                      <a:pt x="1044850" y="786224"/>
                      <a:pt x="1049166" y="791404"/>
                    </a:cubicBezTo>
                    <a:cubicBezTo>
                      <a:pt x="1056934" y="800726"/>
                      <a:pt x="1071147" y="814263"/>
                      <a:pt x="1082825" y="819453"/>
                    </a:cubicBezTo>
                    <a:cubicBezTo>
                      <a:pt x="1093632" y="824256"/>
                      <a:pt x="1116484" y="830672"/>
                      <a:pt x="1116484" y="830672"/>
                    </a:cubicBezTo>
                    <a:cubicBezTo>
                      <a:pt x="1138923" y="828802"/>
                      <a:pt x="1161482" y="828039"/>
                      <a:pt x="1183802" y="825063"/>
                    </a:cubicBezTo>
                    <a:cubicBezTo>
                      <a:pt x="1189663" y="824282"/>
                      <a:pt x="1196014" y="823147"/>
                      <a:pt x="1200631" y="819453"/>
                    </a:cubicBezTo>
                    <a:cubicBezTo>
                      <a:pt x="1205896" y="815241"/>
                      <a:pt x="1207083" y="807391"/>
                      <a:pt x="1211851" y="802623"/>
                    </a:cubicBezTo>
                    <a:cubicBezTo>
                      <a:pt x="1216618" y="797856"/>
                      <a:pt x="1223070" y="795144"/>
                      <a:pt x="1228680" y="791404"/>
                    </a:cubicBezTo>
                    <a:cubicBezTo>
                      <a:pt x="1238540" y="761825"/>
                      <a:pt x="1227773" y="785762"/>
                      <a:pt x="1251120" y="757745"/>
                    </a:cubicBezTo>
                    <a:cubicBezTo>
                      <a:pt x="1255436" y="752565"/>
                      <a:pt x="1256622" y="744488"/>
                      <a:pt x="1262339" y="740915"/>
                    </a:cubicBezTo>
                    <a:cubicBezTo>
                      <a:pt x="1272368" y="734647"/>
                      <a:pt x="1284778" y="733436"/>
                      <a:pt x="1295998" y="729696"/>
                    </a:cubicBezTo>
                    <a:cubicBezTo>
                      <a:pt x="1376719" y="702790"/>
                      <a:pt x="1306877" y="724251"/>
                      <a:pt x="1514781" y="718476"/>
                    </a:cubicBezTo>
                    <a:cubicBezTo>
                      <a:pt x="1552664" y="705847"/>
                      <a:pt x="1506034" y="720419"/>
                      <a:pt x="1565269" y="707257"/>
                    </a:cubicBezTo>
                    <a:cubicBezTo>
                      <a:pt x="1571042" y="705974"/>
                      <a:pt x="1576362" y="703081"/>
                      <a:pt x="1582099" y="701647"/>
                    </a:cubicBezTo>
                    <a:cubicBezTo>
                      <a:pt x="1606168" y="695630"/>
                      <a:pt x="1618797" y="695429"/>
                      <a:pt x="1643807" y="690427"/>
                    </a:cubicBezTo>
                    <a:cubicBezTo>
                      <a:pt x="1651367" y="688915"/>
                      <a:pt x="1658626" y="685989"/>
                      <a:pt x="1666246" y="684817"/>
                    </a:cubicBezTo>
                    <a:cubicBezTo>
                      <a:pt x="1682982" y="682242"/>
                      <a:pt x="1699950" y="681445"/>
                      <a:pt x="1716734" y="679207"/>
                    </a:cubicBezTo>
                    <a:cubicBezTo>
                      <a:pt x="1728009" y="677704"/>
                      <a:pt x="1739133" y="675206"/>
                      <a:pt x="1750393" y="673598"/>
                    </a:cubicBezTo>
                    <a:cubicBezTo>
                      <a:pt x="1765318" y="671466"/>
                      <a:pt x="1780312" y="669858"/>
                      <a:pt x="1795272" y="667988"/>
                    </a:cubicBezTo>
                    <a:cubicBezTo>
                      <a:pt x="1800882" y="666118"/>
                      <a:pt x="1806329" y="663661"/>
                      <a:pt x="1812101" y="662378"/>
                    </a:cubicBezTo>
                    <a:cubicBezTo>
                      <a:pt x="1880414" y="647197"/>
                      <a:pt x="1924401" y="659480"/>
                      <a:pt x="2008445" y="662378"/>
                    </a:cubicBezTo>
                    <a:lnTo>
                      <a:pt x="2042104" y="684817"/>
                    </a:lnTo>
                    <a:lnTo>
                      <a:pt x="2058933" y="696037"/>
                    </a:lnTo>
                    <a:cubicBezTo>
                      <a:pt x="2062673" y="701647"/>
                      <a:pt x="2064888" y="708654"/>
                      <a:pt x="2070153" y="712866"/>
                    </a:cubicBezTo>
                    <a:cubicBezTo>
                      <a:pt x="2083567" y="723597"/>
                      <a:pt x="2095235" y="716413"/>
                      <a:pt x="2109421" y="712866"/>
                    </a:cubicBezTo>
                    <a:cubicBezTo>
                      <a:pt x="2115031" y="707256"/>
                      <a:pt x="2120156" y="701116"/>
                      <a:pt x="2126251" y="696037"/>
                    </a:cubicBezTo>
                    <a:cubicBezTo>
                      <a:pt x="2131430" y="691721"/>
                      <a:pt x="2138868" y="690082"/>
                      <a:pt x="2143080" y="684817"/>
                    </a:cubicBezTo>
                    <a:cubicBezTo>
                      <a:pt x="2146069" y="681080"/>
                      <a:pt x="2153852" y="647117"/>
                      <a:pt x="2154300" y="645549"/>
                    </a:cubicBezTo>
                    <a:cubicBezTo>
                      <a:pt x="2155925" y="639863"/>
                      <a:pt x="2158627" y="634492"/>
                      <a:pt x="2159910" y="628719"/>
                    </a:cubicBezTo>
                    <a:cubicBezTo>
                      <a:pt x="2164115" y="609796"/>
                      <a:pt x="2165405" y="578400"/>
                      <a:pt x="2176739" y="561401"/>
                    </a:cubicBezTo>
                    <a:lnTo>
                      <a:pt x="2187959" y="544572"/>
                    </a:lnTo>
                    <a:cubicBezTo>
                      <a:pt x="2204311" y="495517"/>
                      <a:pt x="2196942" y="524460"/>
                      <a:pt x="2187959" y="421156"/>
                    </a:cubicBezTo>
                    <a:cubicBezTo>
                      <a:pt x="2187441" y="415204"/>
                      <a:pt x="2179781" y="388986"/>
                      <a:pt x="2176739" y="381887"/>
                    </a:cubicBezTo>
                    <a:cubicBezTo>
                      <a:pt x="2147245" y="313065"/>
                      <a:pt x="2182462" y="398941"/>
                      <a:pt x="2154300" y="342618"/>
                    </a:cubicBezTo>
                    <a:cubicBezTo>
                      <a:pt x="2151655" y="337329"/>
                      <a:pt x="2151562" y="330958"/>
                      <a:pt x="2148690" y="325789"/>
                    </a:cubicBezTo>
                    <a:cubicBezTo>
                      <a:pt x="2142141" y="314002"/>
                      <a:pt x="2133731" y="303350"/>
                      <a:pt x="2126251" y="292130"/>
                    </a:cubicBezTo>
                    <a:cubicBezTo>
                      <a:pt x="2117378" y="278821"/>
                      <a:pt x="2108629" y="265026"/>
                      <a:pt x="2098202" y="252861"/>
                    </a:cubicBezTo>
                    <a:cubicBezTo>
                      <a:pt x="2093039" y="246837"/>
                      <a:pt x="2086451" y="242127"/>
                      <a:pt x="2081372" y="236032"/>
                    </a:cubicBezTo>
                    <a:cubicBezTo>
                      <a:pt x="2077056" y="230853"/>
                      <a:pt x="2074541" y="224322"/>
                      <a:pt x="2070153" y="219203"/>
                    </a:cubicBezTo>
                    <a:cubicBezTo>
                      <a:pt x="2063269" y="211171"/>
                      <a:pt x="2054679" y="204724"/>
                      <a:pt x="2047713" y="196763"/>
                    </a:cubicBezTo>
                    <a:cubicBezTo>
                      <a:pt x="2041556" y="189727"/>
                      <a:pt x="2036969" y="181423"/>
                      <a:pt x="2030884" y="174324"/>
                    </a:cubicBezTo>
                    <a:cubicBezTo>
                      <a:pt x="2025721" y="168301"/>
                      <a:pt x="2018926" y="163757"/>
                      <a:pt x="2014055" y="157495"/>
                    </a:cubicBezTo>
                    <a:cubicBezTo>
                      <a:pt x="2005776" y="146851"/>
                      <a:pt x="2002835" y="131316"/>
                      <a:pt x="1991615" y="123836"/>
                    </a:cubicBezTo>
                    <a:cubicBezTo>
                      <a:pt x="1953036" y="98116"/>
                      <a:pt x="1970749" y="105660"/>
                      <a:pt x="1941127" y="95787"/>
                    </a:cubicBezTo>
                    <a:cubicBezTo>
                      <a:pt x="1935517" y="92047"/>
                      <a:pt x="1930494" y="87223"/>
                      <a:pt x="1924297" y="84567"/>
                    </a:cubicBezTo>
                    <a:cubicBezTo>
                      <a:pt x="1899120" y="73777"/>
                      <a:pt x="1906872" y="84268"/>
                      <a:pt x="1885029" y="73347"/>
                    </a:cubicBezTo>
                    <a:cubicBezTo>
                      <a:pt x="1878999" y="70332"/>
                      <a:pt x="1874360" y="64866"/>
                      <a:pt x="1868199" y="62128"/>
                    </a:cubicBezTo>
                    <a:cubicBezTo>
                      <a:pt x="1857392" y="57325"/>
                      <a:pt x="1845760" y="54648"/>
                      <a:pt x="1834540" y="50908"/>
                    </a:cubicBezTo>
                    <a:lnTo>
                      <a:pt x="1800882" y="39688"/>
                    </a:lnTo>
                    <a:lnTo>
                      <a:pt x="1784052" y="34079"/>
                    </a:lnTo>
                    <a:cubicBezTo>
                      <a:pt x="1778442" y="30339"/>
                      <a:pt x="1773536" y="25226"/>
                      <a:pt x="1767223" y="22859"/>
                    </a:cubicBezTo>
                    <a:cubicBezTo>
                      <a:pt x="1747172" y="15339"/>
                      <a:pt x="1677646" y="12122"/>
                      <a:pt x="1671856" y="11639"/>
                    </a:cubicBezTo>
                    <a:cubicBezTo>
                      <a:pt x="1611912" y="-3344"/>
                      <a:pt x="1633335" y="420"/>
                      <a:pt x="1520391" y="420"/>
                    </a:cubicBezTo>
                    <a:lnTo>
                      <a:pt x="914531" y="6030"/>
                    </a:lnTo>
                    <a:lnTo>
                      <a:pt x="897701" y="172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41B55EA-B048-43C4-BE1D-7FE86555496D}"/>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17021" y="336089"/>
                <a:ext cx="3048000" cy="1655064"/>
              </a:xfrm>
              <a:prstGeom prst="rect">
                <a:avLst/>
              </a:prstGeom>
            </p:spPr>
          </p:pic>
        </p:grpSp>
      </p:grpSp>
      <p:sp>
        <p:nvSpPr>
          <p:cNvPr id="26" name="TextBox 25">
            <a:extLst>
              <a:ext uri="{FF2B5EF4-FFF2-40B4-BE49-F238E27FC236}">
                <a16:creationId xmlns:a16="http://schemas.microsoft.com/office/drawing/2014/main" id="{101AEE03-67C0-4B95-ACAA-59562A162E8A}"/>
              </a:ext>
            </a:extLst>
          </p:cNvPr>
          <p:cNvSpPr txBox="1"/>
          <p:nvPr/>
        </p:nvSpPr>
        <p:spPr>
          <a:xfrm>
            <a:off x="4094571" y="5162271"/>
            <a:ext cx="1838633" cy="400110"/>
          </a:xfrm>
          <a:prstGeom prst="rect">
            <a:avLst/>
          </a:prstGeom>
          <a:noFill/>
        </p:spPr>
        <p:txBody>
          <a:bodyPr wrap="square" rtlCol="0">
            <a:spAutoFit/>
          </a:bodyPr>
          <a:lstStyle/>
          <a:p>
            <a:pPr algn="ctr"/>
            <a:r>
              <a:rPr lang="en-GB" sz="2000">
                <a:latin typeface="Century Gothic" panose="020B0502020202020204" pitchFamily="34" charset="0"/>
              </a:rPr>
              <a:t>petrol</a:t>
            </a:r>
          </a:p>
        </p:txBody>
      </p:sp>
      <p:sp>
        <p:nvSpPr>
          <p:cNvPr id="2" name="TextBox 1">
            <a:extLst>
              <a:ext uri="{FF2B5EF4-FFF2-40B4-BE49-F238E27FC236}">
                <a16:creationId xmlns:a16="http://schemas.microsoft.com/office/drawing/2014/main" id="{5D05D33B-C000-4E83-9739-6DFB69801954}"/>
              </a:ext>
            </a:extLst>
          </p:cNvPr>
          <p:cNvSpPr txBox="1"/>
          <p:nvPr/>
        </p:nvSpPr>
        <p:spPr>
          <a:xfrm>
            <a:off x="102265" y="5216285"/>
            <a:ext cx="1838633" cy="400110"/>
          </a:xfrm>
          <a:prstGeom prst="rect">
            <a:avLst/>
          </a:prstGeom>
          <a:noFill/>
        </p:spPr>
        <p:txBody>
          <a:bodyPr wrap="square" rtlCol="0">
            <a:spAutoFit/>
          </a:bodyPr>
          <a:lstStyle/>
          <a:p>
            <a:pPr algn="ctr"/>
            <a:r>
              <a:rPr lang="en-GB" sz="2000">
                <a:latin typeface="Century Gothic" panose="020B0502020202020204" pitchFamily="34" charset="0"/>
              </a:rPr>
              <a:t>electric</a:t>
            </a:r>
          </a:p>
        </p:txBody>
      </p:sp>
      <p:sp>
        <p:nvSpPr>
          <p:cNvPr id="23" name="Right Triangle 22">
            <a:extLst>
              <a:ext uri="{FF2B5EF4-FFF2-40B4-BE49-F238E27FC236}">
                <a16:creationId xmlns:a16="http://schemas.microsoft.com/office/drawing/2014/main" id="{5725F07B-6EB5-4213-B170-D6B04F1F164F}"/>
              </a:ext>
            </a:extLst>
          </p:cNvPr>
          <p:cNvSpPr/>
          <p:nvPr/>
        </p:nvSpPr>
        <p:spPr>
          <a:xfrm rot="10800000">
            <a:off x="7286324" y="-6"/>
            <a:ext cx="1857674" cy="1743679"/>
          </a:xfrm>
          <a:prstGeom prst="rtTriangle">
            <a:avLst/>
          </a:prstGeom>
          <a:solidFill>
            <a:srgbClr val="70C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6188953-6EC8-4F82-A39D-31D00A767B36}"/>
              </a:ext>
            </a:extLst>
          </p:cNvPr>
          <p:cNvSpPr txBox="1"/>
          <p:nvPr/>
        </p:nvSpPr>
        <p:spPr>
          <a:xfrm rot="2470467">
            <a:off x="7520473" y="188358"/>
            <a:ext cx="1997179" cy="830997"/>
          </a:xfrm>
          <a:prstGeom prst="rect">
            <a:avLst/>
          </a:prstGeom>
          <a:noFill/>
        </p:spPr>
        <p:txBody>
          <a:bodyPr wrap="square" rtlCol="0">
            <a:spAutoFit/>
          </a:bodyPr>
          <a:lstStyle/>
          <a:p>
            <a:pPr algn="ctr"/>
            <a:r>
              <a:rPr lang="en-GB" sz="2400" b="1" dirty="0">
                <a:solidFill>
                  <a:schemeClr val="bg1"/>
                </a:solidFill>
                <a:latin typeface="Century Gothic" panose="020B0502020202020204" pitchFamily="34" charset="0"/>
              </a:rPr>
              <a:t>Wasted energy</a:t>
            </a:r>
          </a:p>
        </p:txBody>
      </p:sp>
    </p:spTree>
    <p:extLst>
      <p:ext uri="{BB962C8B-B14F-4D97-AF65-F5344CB8AC3E}">
        <p14:creationId xmlns:p14="http://schemas.microsoft.com/office/powerpoint/2010/main" val="202569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0A26D-D2A2-4829-8C45-9A9DBC0220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339" y="2444655"/>
            <a:ext cx="5850876" cy="3900584"/>
          </a:xfrm>
          <a:prstGeom prst="rect">
            <a:avLst/>
          </a:prstGeom>
        </p:spPr>
      </p:pic>
      <p:sp>
        <p:nvSpPr>
          <p:cNvPr id="19" name="Rectangle 18">
            <a:extLst>
              <a:ext uri="{FF2B5EF4-FFF2-40B4-BE49-F238E27FC236}">
                <a16:creationId xmlns:a16="http://schemas.microsoft.com/office/drawing/2014/main" id="{3FCA7E86-E053-415A-98A9-5602D972EDF4}"/>
              </a:ext>
            </a:extLst>
          </p:cNvPr>
          <p:cNvSpPr/>
          <p:nvPr/>
        </p:nvSpPr>
        <p:spPr>
          <a:xfrm>
            <a:off x="0" y="6533147"/>
            <a:ext cx="9144000" cy="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E7D092F-D9B6-4886-ACAE-E1D4C4255F66}"/>
              </a:ext>
            </a:extLst>
          </p:cNvPr>
          <p:cNvSpPr/>
          <p:nvPr/>
        </p:nvSpPr>
        <p:spPr>
          <a:xfrm>
            <a:off x="7438384" y="6526578"/>
            <a:ext cx="1449998" cy="215444"/>
          </a:xfrm>
          <a:prstGeom prst="rect">
            <a:avLst/>
          </a:prstGeom>
        </p:spPr>
        <p:txBody>
          <a:bodyPr wrap="square">
            <a:spAutoFit/>
          </a:bodyPr>
          <a:lstStyle/>
          <a:p>
            <a:pPr algn="r"/>
            <a:r>
              <a:rPr lang="en-US" sz="800">
                <a:solidFill>
                  <a:schemeClr val="accent1">
                    <a:lumMod val="50000"/>
                  </a:schemeClr>
                </a:solidFill>
                <a:latin typeface="Century Gothic" panose="020B0502020202020204" pitchFamily="34" charset="0"/>
              </a:rPr>
              <a:t>© Mastery Science, 2019</a:t>
            </a:r>
          </a:p>
        </p:txBody>
      </p:sp>
      <p:sp>
        <p:nvSpPr>
          <p:cNvPr id="5" name="TextBox 4">
            <a:extLst>
              <a:ext uri="{FF2B5EF4-FFF2-40B4-BE49-F238E27FC236}">
                <a16:creationId xmlns:a16="http://schemas.microsoft.com/office/drawing/2014/main" id="{0CE86447-2680-456F-AEF3-55151A2D6955}"/>
              </a:ext>
            </a:extLst>
          </p:cNvPr>
          <p:cNvSpPr txBox="1"/>
          <p:nvPr/>
        </p:nvSpPr>
        <p:spPr>
          <a:xfrm>
            <a:off x="2697714" y="878232"/>
            <a:ext cx="5850876" cy="1384995"/>
          </a:xfrm>
          <a:prstGeom prst="rect">
            <a:avLst/>
          </a:prstGeom>
          <a:noFill/>
        </p:spPr>
        <p:txBody>
          <a:bodyPr wrap="square" rtlCol="0" anchor="t">
            <a:spAutoFit/>
          </a:bodyPr>
          <a:lstStyle/>
          <a:p>
            <a:r>
              <a:rPr lang="en-GB" sz="2800">
                <a:latin typeface="Century Gothic"/>
              </a:rPr>
              <a:t>I’ve got the designs for our new range of toys. Can you make their circuits work?</a:t>
            </a:r>
            <a:endParaRPr lang="en-US"/>
          </a:p>
        </p:txBody>
      </p:sp>
      <p:sp>
        <p:nvSpPr>
          <p:cNvPr id="16" name="TextBox 15">
            <a:extLst>
              <a:ext uri="{FF2B5EF4-FFF2-40B4-BE49-F238E27FC236}">
                <a16:creationId xmlns:a16="http://schemas.microsoft.com/office/drawing/2014/main" id="{3CE03C08-1557-4119-9419-BF6E4BE3D02F}"/>
              </a:ext>
            </a:extLst>
          </p:cNvPr>
          <p:cNvSpPr txBox="1"/>
          <p:nvPr/>
        </p:nvSpPr>
        <p:spPr>
          <a:xfrm rot="10800000">
            <a:off x="5724581" y="1245035"/>
            <a:ext cx="899592" cy="1438855"/>
          </a:xfrm>
          <a:prstGeom prst="rect">
            <a:avLst/>
          </a:prstGeom>
          <a:noFill/>
        </p:spPr>
        <p:txBody>
          <a:bodyPr wrap="square" rtlCol="0">
            <a:spAutoFit/>
          </a:bodyPr>
          <a:lstStyle/>
          <a:p>
            <a:pPr>
              <a:lnSpc>
                <a:spcPts val="10500"/>
              </a:lnSpc>
            </a:pPr>
            <a:r>
              <a:rPr lang="en-GB" sz="9600">
                <a:latin typeface="Adobe Garamond Pro Bold" pitchFamily="18" charset="0"/>
              </a:rPr>
              <a:t>“</a:t>
            </a:r>
          </a:p>
        </p:txBody>
      </p:sp>
      <p:sp>
        <p:nvSpPr>
          <p:cNvPr id="18" name="TextBox 17">
            <a:extLst>
              <a:ext uri="{FF2B5EF4-FFF2-40B4-BE49-F238E27FC236}">
                <a16:creationId xmlns:a16="http://schemas.microsoft.com/office/drawing/2014/main" id="{C43E03F4-1BB2-4103-BC5E-E19558E7A015}"/>
              </a:ext>
            </a:extLst>
          </p:cNvPr>
          <p:cNvSpPr txBox="1"/>
          <p:nvPr/>
        </p:nvSpPr>
        <p:spPr>
          <a:xfrm>
            <a:off x="2032807" y="530976"/>
            <a:ext cx="243516" cy="1447832"/>
          </a:xfrm>
          <a:prstGeom prst="rect">
            <a:avLst/>
          </a:prstGeom>
          <a:noFill/>
        </p:spPr>
        <p:txBody>
          <a:bodyPr wrap="square" rtlCol="0">
            <a:spAutoFit/>
          </a:bodyPr>
          <a:lstStyle/>
          <a:p>
            <a:pPr>
              <a:lnSpc>
                <a:spcPts val="10500"/>
              </a:lnSpc>
            </a:pPr>
            <a:r>
              <a:rPr lang="en-GB" sz="9600">
                <a:latin typeface="Adobe Garamond Pro Bold" pitchFamily="18" charset="0"/>
              </a:rPr>
              <a:t>“</a:t>
            </a:r>
          </a:p>
        </p:txBody>
      </p:sp>
      <p:sp>
        <p:nvSpPr>
          <p:cNvPr id="7" name="TextBox 6">
            <a:extLst>
              <a:ext uri="{FF2B5EF4-FFF2-40B4-BE49-F238E27FC236}">
                <a16:creationId xmlns:a16="http://schemas.microsoft.com/office/drawing/2014/main" id="{9DD48B60-F0E8-4113-BE4D-7DA25290FF4F}"/>
              </a:ext>
            </a:extLst>
          </p:cNvPr>
          <p:cNvSpPr txBox="1"/>
          <p:nvPr/>
        </p:nvSpPr>
        <p:spPr>
          <a:xfrm>
            <a:off x="285307" y="162990"/>
            <a:ext cx="8562541" cy="523220"/>
          </a:xfrm>
          <a:prstGeom prst="rect">
            <a:avLst/>
          </a:prstGeom>
          <a:solidFill>
            <a:schemeClr val="accent1">
              <a:lumMod val="20000"/>
              <a:lumOff val="80000"/>
            </a:schemeClr>
          </a:solidFill>
        </p:spPr>
        <p:txBody>
          <a:bodyPr wrap="square" rtlCol="0">
            <a:spAutoFit/>
          </a:bodyPr>
          <a:lstStyle/>
          <a:p>
            <a:r>
              <a:rPr lang="en-GB" sz="2800">
                <a:latin typeface="Century Gothic" panose="020B0502020202020204" pitchFamily="34" charset="0"/>
              </a:rPr>
              <a:t>You work for an electronic toy company.</a:t>
            </a:r>
          </a:p>
        </p:txBody>
      </p:sp>
      <p:pic>
        <p:nvPicPr>
          <p:cNvPr id="6" name="Picture 5">
            <a:extLst>
              <a:ext uri="{FF2B5EF4-FFF2-40B4-BE49-F238E27FC236}">
                <a16:creationId xmlns:a16="http://schemas.microsoft.com/office/drawing/2014/main" id="{7BD17D0F-9156-4F90-930A-0D85DE2CC6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48275" y="3592288"/>
            <a:ext cx="3858074" cy="1262755"/>
          </a:xfrm>
          <a:prstGeom prst="rect">
            <a:avLst/>
          </a:prstGeom>
        </p:spPr>
      </p:pic>
      <p:pic>
        <p:nvPicPr>
          <p:cNvPr id="21" name="Picture 20">
            <a:extLst>
              <a:ext uri="{FF2B5EF4-FFF2-40B4-BE49-F238E27FC236}">
                <a16:creationId xmlns:a16="http://schemas.microsoft.com/office/drawing/2014/main" id="{A2617A2D-B1AD-456C-A33B-202B2422C62E}"/>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23366" y="4833602"/>
            <a:ext cx="3749323" cy="1124332"/>
          </a:xfrm>
          <a:prstGeom prst="rect">
            <a:avLst/>
          </a:prstGeom>
        </p:spPr>
      </p:pic>
      <p:sp>
        <p:nvSpPr>
          <p:cNvPr id="22" name="Flowchart: Manual Operation 21">
            <a:extLst>
              <a:ext uri="{FF2B5EF4-FFF2-40B4-BE49-F238E27FC236}">
                <a16:creationId xmlns:a16="http://schemas.microsoft.com/office/drawing/2014/main" id="{278EC441-B293-45EB-B7C0-2D0091D6F38E}"/>
              </a:ext>
            </a:extLst>
          </p:cNvPr>
          <p:cNvSpPr/>
          <p:nvPr/>
        </p:nvSpPr>
        <p:spPr>
          <a:xfrm rot="10800000">
            <a:off x="5607651" y="3430214"/>
            <a:ext cx="3239186" cy="184518"/>
          </a:xfrm>
          <a:prstGeom prst="flowChartManualOperation">
            <a:avLst/>
          </a:prstGeom>
          <a:solidFill>
            <a:srgbClr val="B2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E6B9B376-F3E5-4567-BE45-20514F2049F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24759" y="2610248"/>
            <a:ext cx="1463024" cy="1202605"/>
          </a:xfrm>
          <a:prstGeom prst="rect">
            <a:avLst/>
          </a:prstGeom>
        </p:spPr>
      </p:pic>
      <p:pic>
        <p:nvPicPr>
          <p:cNvPr id="27" name="Picture 26">
            <a:extLst>
              <a:ext uri="{FF2B5EF4-FFF2-40B4-BE49-F238E27FC236}">
                <a16:creationId xmlns:a16="http://schemas.microsoft.com/office/drawing/2014/main" id="{98BE73D1-236D-47C6-A94D-001A6F23881F}"/>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189428" y="2312929"/>
            <a:ext cx="1153238" cy="1251775"/>
          </a:xfrm>
          <a:prstGeom prst="rect">
            <a:avLst/>
          </a:prstGeom>
        </p:spPr>
      </p:pic>
      <p:sp>
        <p:nvSpPr>
          <p:cNvPr id="30" name="Flowchart: Manual Operation 29">
            <a:extLst>
              <a:ext uri="{FF2B5EF4-FFF2-40B4-BE49-F238E27FC236}">
                <a16:creationId xmlns:a16="http://schemas.microsoft.com/office/drawing/2014/main" id="{8A09170C-64D2-44C6-9384-157707C06084}"/>
              </a:ext>
            </a:extLst>
          </p:cNvPr>
          <p:cNvSpPr/>
          <p:nvPr/>
        </p:nvSpPr>
        <p:spPr>
          <a:xfrm rot="10800000">
            <a:off x="5607651" y="4717624"/>
            <a:ext cx="3239185" cy="155320"/>
          </a:xfrm>
          <a:prstGeom prst="flowChartManualOperation">
            <a:avLst/>
          </a:prstGeom>
          <a:solidFill>
            <a:srgbClr val="B28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50521D4-C244-4E2A-9CFB-6D8139F59635}"/>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80360" y="4168037"/>
            <a:ext cx="1171199" cy="777676"/>
          </a:xfrm>
          <a:prstGeom prst="rect">
            <a:avLst/>
          </a:prstGeom>
        </p:spPr>
      </p:pic>
      <p:grpSp>
        <p:nvGrpSpPr>
          <p:cNvPr id="25" name="Group 24">
            <a:extLst>
              <a:ext uri="{FF2B5EF4-FFF2-40B4-BE49-F238E27FC236}">
                <a16:creationId xmlns:a16="http://schemas.microsoft.com/office/drawing/2014/main" id="{2628C0FF-B1B6-49E5-A3CF-1A8A8B7F2720}"/>
              </a:ext>
            </a:extLst>
          </p:cNvPr>
          <p:cNvGrpSpPr/>
          <p:nvPr/>
        </p:nvGrpSpPr>
        <p:grpSpPr>
          <a:xfrm>
            <a:off x="6977788" y="4152242"/>
            <a:ext cx="1483105" cy="879481"/>
            <a:chOff x="6548081" y="4158845"/>
            <a:chExt cx="1483105" cy="879481"/>
          </a:xfrm>
        </p:grpSpPr>
        <p:sp>
          <p:nvSpPr>
            <p:cNvPr id="24" name="Rectangle 23">
              <a:extLst>
                <a:ext uri="{FF2B5EF4-FFF2-40B4-BE49-F238E27FC236}">
                  <a16:creationId xmlns:a16="http://schemas.microsoft.com/office/drawing/2014/main" id="{FBDDB6E1-3F0C-4A8B-A1C7-24F5179A7F70}"/>
                </a:ext>
              </a:extLst>
            </p:cNvPr>
            <p:cNvSpPr/>
            <p:nvPr/>
          </p:nvSpPr>
          <p:spPr>
            <a:xfrm>
              <a:off x="6686625" y="4633913"/>
              <a:ext cx="1171199" cy="185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F587799-1A51-4784-A98D-6D8FD342DB86}"/>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48081" y="4158845"/>
              <a:ext cx="1483105" cy="879481"/>
            </a:xfrm>
            <a:prstGeom prst="rect">
              <a:avLst/>
            </a:prstGeom>
          </p:spPr>
        </p:pic>
      </p:grpSp>
      <p:pic>
        <p:nvPicPr>
          <p:cNvPr id="4" name="Picture 3">
            <a:extLst>
              <a:ext uri="{FF2B5EF4-FFF2-40B4-BE49-F238E27FC236}">
                <a16:creationId xmlns:a16="http://schemas.microsoft.com/office/drawing/2014/main" id="{F144AB37-3EAF-499A-B2F8-7969D799065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51662" y="822627"/>
            <a:ext cx="1538889" cy="1727603"/>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840E48A8-C52B-4DB6-8286-97FC4E739C15}"/>
              </a:ext>
            </a:extLst>
          </p:cNvPr>
          <p:cNvGrpSpPr/>
          <p:nvPr/>
        </p:nvGrpSpPr>
        <p:grpSpPr>
          <a:xfrm>
            <a:off x="312993" y="5845102"/>
            <a:ext cx="8584151" cy="500137"/>
            <a:chOff x="242819" y="5817481"/>
            <a:chExt cx="9689494" cy="500137"/>
          </a:xfrm>
        </p:grpSpPr>
        <p:sp>
          <p:nvSpPr>
            <p:cNvPr id="26" name="Rectangle 25">
              <a:extLst>
                <a:ext uri="{FF2B5EF4-FFF2-40B4-BE49-F238E27FC236}">
                  <a16:creationId xmlns:a16="http://schemas.microsoft.com/office/drawing/2014/main" id="{42BF6335-38CC-4F1E-9AF4-A0B75FDE1C32}"/>
                </a:ext>
              </a:extLst>
            </p:cNvPr>
            <p:cNvSpPr/>
            <p:nvPr/>
          </p:nvSpPr>
          <p:spPr>
            <a:xfrm>
              <a:off x="1669595" y="5817481"/>
              <a:ext cx="8262718" cy="500137"/>
            </a:xfrm>
            <a:prstGeom prst="rect">
              <a:avLst/>
            </a:prstGeom>
            <a:solidFill>
              <a:schemeClr val="accent4">
                <a:lumMod val="40000"/>
                <a:lumOff val="60000"/>
              </a:schemeClr>
            </a:solidFill>
          </p:spPr>
          <p:txBody>
            <a:bodyPr wrap="square" lIns="68580" tIns="34290" rIns="68580" bIns="34290">
              <a:spAutoFit/>
            </a:bodyPr>
            <a:lstStyle/>
            <a:p>
              <a:pPr marL="168275"/>
              <a:r>
                <a:rPr lang="en-GB" sz="2800" dirty="0">
                  <a:solidFill>
                    <a:prstClr val="black"/>
                  </a:solidFill>
                  <a:latin typeface="Century Gothic" pitchFamily="34" charset="0"/>
                </a:rPr>
                <a:t>Can you design the circuits?</a:t>
              </a:r>
            </a:p>
          </p:txBody>
        </p:sp>
        <p:sp>
          <p:nvSpPr>
            <p:cNvPr id="28" name="Rectangle 27">
              <a:extLst>
                <a:ext uri="{FF2B5EF4-FFF2-40B4-BE49-F238E27FC236}">
                  <a16:creationId xmlns:a16="http://schemas.microsoft.com/office/drawing/2014/main" id="{AC30F4D2-55B4-42A0-B5B4-03287254DEF7}"/>
                </a:ext>
              </a:extLst>
            </p:cNvPr>
            <p:cNvSpPr/>
            <p:nvPr/>
          </p:nvSpPr>
          <p:spPr>
            <a:xfrm>
              <a:off x="242819" y="5833912"/>
              <a:ext cx="1304926" cy="467274"/>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latin typeface="Century Gothic" panose="020B0502020202020204" pitchFamily="34" charset="0"/>
                </a:rPr>
                <a:t>ENGAGE</a:t>
              </a:r>
            </a:p>
          </p:txBody>
        </p:sp>
      </p:grpSp>
      <p:sp>
        <p:nvSpPr>
          <p:cNvPr id="29" name="Right Triangle 28">
            <a:extLst>
              <a:ext uri="{FF2B5EF4-FFF2-40B4-BE49-F238E27FC236}">
                <a16:creationId xmlns:a16="http://schemas.microsoft.com/office/drawing/2014/main" id="{27640F14-AEBE-420A-81EA-FE7D2567582F}"/>
              </a:ext>
            </a:extLst>
          </p:cNvPr>
          <p:cNvSpPr/>
          <p:nvPr/>
        </p:nvSpPr>
        <p:spPr>
          <a:xfrm rot="10800000">
            <a:off x="7286324" y="-6"/>
            <a:ext cx="1857674" cy="1743679"/>
          </a:xfrm>
          <a:prstGeom prst="rtTriangle">
            <a:avLst/>
          </a:prstGeom>
          <a:solidFill>
            <a:srgbClr val="70C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2D32CC5-740B-4404-A6D9-4F0E0C42D699}"/>
              </a:ext>
            </a:extLst>
          </p:cNvPr>
          <p:cNvSpPr txBox="1"/>
          <p:nvPr/>
        </p:nvSpPr>
        <p:spPr>
          <a:xfrm rot="2609922">
            <a:off x="7424460" y="419720"/>
            <a:ext cx="1997179" cy="461665"/>
          </a:xfrm>
          <a:prstGeom prst="rect">
            <a:avLst/>
          </a:prstGeom>
          <a:noFill/>
        </p:spPr>
        <p:txBody>
          <a:bodyPr wrap="square" rtlCol="0">
            <a:spAutoFit/>
          </a:bodyPr>
          <a:lstStyle/>
          <a:p>
            <a:pPr algn="ctr"/>
            <a:r>
              <a:rPr lang="en-GB" sz="2400" b="1" dirty="0">
                <a:solidFill>
                  <a:schemeClr val="bg1"/>
                </a:solidFill>
                <a:latin typeface="Century Gothic" panose="020B0502020202020204" pitchFamily="34" charset="0"/>
              </a:rPr>
              <a:t>Resistance</a:t>
            </a:r>
          </a:p>
        </p:txBody>
      </p:sp>
    </p:spTree>
    <p:extLst>
      <p:ext uri="{BB962C8B-B14F-4D97-AF65-F5344CB8AC3E}">
        <p14:creationId xmlns:p14="http://schemas.microsoft.com/office/powerpoint/2010/main" val="1623293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973</Words>
  <Application>Microsoft Macintosh PowerPoint</Application>
  <PresentationFormat>On-screen Show (4:3)</PresentationFormat>
  <Paragraphs>222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Adobe Garamond Pro Bold</vt: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Young</dc:creator>
  <cp:lastModifiedBy>Tonywork Sherborne</cp:lastModifiedBy>
  <cp:revision>394</cp:revision>
  <dcterms:created xsi:type="dcterms:W3CDTF">2018-04-27T13:17:46Z</dcterms:created>
  <dcterms:modified xsi:type="dcterms:W3CDTF">2019-04-26T15:17:25Z</dcterms:modified>
</cp:coreProperties>
</file>